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57" r:id="rId3"/>
    <p:sldId id="267" r:id="rId4"/>
    <p:sldId id="258" r:id="rId5"/>
    <p:sldId id="259" r:id="rId6"/>
    <p:sldId id="280" r:id="rId7"/>
    <p:sldId id="279" r:id="rId8"/>
    <p:sldId id="268" r:id="rId9"/>
    <p:sldId id="262" r:id="rId10"/>
    <p:sldId id="263" r:id="rId11"/>
    <p:sldId id="281" r:id="rId12"/>
    <p:sldId id="264" r:id="rId13"/>
    <p:sldId id="265" r:id="rId14"/>
    <p:sldId id="266" r:id="rId15"/>
    <p:sldId id="274" r:id="rId16"/>
    <p:sldId id="269" r:id="rId17"/>
    <p:sldId id="270" r:id="rId18"/>
    <p:sldId id="271" r:id="rId19"/>
    <p:sldId id="275" r:id="rId20"/>
    <p:sldId id="272" r:id="rId21"/>
    <p:sldId id="276" r:id="rId22"/>
    <p:sldId id="277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0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03T15:32:17.408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  <inkml:brush xml:id="br1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1812 214,'4'0,"2"35,4 20,0 27,-1 65,-3 12,-1-13,-3-26,3-30,10-34,20-31,25-33,24-24,16-23,13-12,8-3,1-3,-10 7,-39 24,-70 31,-62 35,-52 41,-28 16,-4 0,9-1,19-9,25-14,22-11,33-17,34-20,45-23,40-22,32-19,10-17,5-1,-20 8,-24 11,-36 14,-40 22,-34 24,-23 15,-11 8,-1 4,9-5</inkml:trace>
  <inkml:trace contextRef="#ctx0" brushRef="#br1" timeOffset="15201.7147">2479 752,'0'-4,"-4"-2,-11 1,-6 5,-14 2,-13 6,-12 6,-13 4,-11 0,-10-4,-5 5,4-1,7-3,8-5,10 1,12 3,3-2,2 3,10 2,25-2,30-2,33-5,41-3,48-2,42-20,33-19,26-17,3-17,-8-6,-40 7,-68 18,-87 37,-70 32,-60 27,-40 15,-19 1,-9-10,-8-9,13-7,19-10,25-9,28-7,23-5,19-4,12-1,3-1,2 0,2 1,-1-5,1-5,1 0,3-4,6-3,5-2,5-8,2-7,12-11,7-1,20-7,16 2,8 1,11 5,3 6,1 1,-8 7,-23 26,-28 23,-39 27,-33 13,-33 11,-14 7,-12 4,5-3,12-10,24-12,28-15,35-15,54-14,64-24,57-25,48-38,50-23,28-11,13-1,-10 2,-47 10,-95 23,-104 24,-117 52,-85 52,-82 44,-49 27,-15 6,13-10,34-16,47-13,54-21,49-22,47-19,54-14,76-23,78-22,74-41,69-21,50-16,18-11,-16 5,-60 20,-73 16,-104 22,-126 38,-140 62,-178 77,-141 60,-77 36,-1 3,46-19,95-38,119-42,122-42,126-33,126-29,134-48,116-48,121-46,93-27,62-27,-10-4,-59 16,-107 28,-119 34,-116 35,-108 38,-83 30,-81 28,-62 23,-56 22,-47 7,-30 4,-12 1,11 0,39-13,55-19,62-17,78-15,88-18,71-23,64-15,52-24,29-13,-3-3,-29 7,-50 17,-61 17,-85 20,-111 34,-112 32,-151 34,-144 25,-83 12,-41 12,30-13,82-12,94-25,107-26,133-22,124-17,112-11,121-11,97-39,51-26,44-21,-4-18,-24-7,-48 7,-60 23,-63 21,-62 22,-68 28,-81 38,-84 32,-90 34,-69 32,-29 13,5-2,25-20,52-29,67-28,83-23,101-17,129-33,151-39,128-36,94-28,102-24,16-9,-61 14,-115 30,-166 34,-181 43,-180 50,-173 39,-130 40,-88 27,-23-3,9-5,24-9,53-13,85-22,105-23,117-20,118-14,110-18,127-31,159-65,85-33,69-28,36-14,-42 7,-89 26,-117 35,-157 34,-161 44,-173 57,-161 46,-123 37,-128 43,-74 26,-19 9,31-6,56-16,107-37,123-35,124-34,141-28,135-40,167-54,152-39,113-40,41-15,17-6,-46 15,-79 28,-116 31,-146 38,-154 41,-166 44,-148 47,-119 39,-75 17,-18-6,34-22,68-24,92-23,122-23,129-17,124-21,124-34,113-28,104-30,27-18,-9-7,-36 2,-113 21,-158 43,-154 52,-126 34,-89 24,-58 24,4 5,0-3,18 0,42-9,52-14,70-18,105-17,131-35,159-43,178-52,84-17,76-29,19-11,-35 5,-81 19,-127 27,-165 33,-171 33,-180 41,-174 38,-173 52,-118 28,-90 24,-19 6,65-14,94-21,151-29,184-30,172-23,187-44,179-45,118-31,99-43,55-26,-21 6,-58 15,-95 22,-157 40,-187 49,-171 43,-148 40,-118 24,-67 24,-60 7,-7-3,33-5,66-18,97-22,121-23,119-22,109-28,108-34,63-27,30-19,-22-8,-55 13,-63 16,-73 20,-84 18,-91 23,-95 21,-82 26,-65 19,-14 8,15-2,53-13,86-15,132-19,160-29,190-34,171-41,113-23,73-15,-1 10,-60 15,-114 24,-149 26,-182 29,-180 31,-214 58,-195 43,-112 20,-53 9,17-6,62-9,100-25,120-26,140-26,142-21,148-15,132-23,138-27,121-38,92-33,62-23,-11-12,-67 1,-126 25,-147 32,-171 31,-200 37,-168 35,-184 45,-141 37,-62 16,-18 5,38-5,68-18,94-12,124-21,160-22,148-17,145-14,162-18,142-25,91-24,60-34,41-19,-27-9,-77 7,-126 22,-145 26,-166 33,-155 38,-173 39,-178 39,-146 34,-65 27,-7 6,52-10,101-16,127-31,118-31,98-22,89-20,95-12,117-10,130-13,110-22,103-41,91-38,60-26,14-20,-57-6,-103 18,-135 28,-159 34,-161 50,-157 47,-141 35,-100 27,-120 17,-74 16,-51 6,-33 7,36-6,112-17,161-25,189-25,210-39,180-38,162-48,167-51,90-39,33-17,-52 14,-127 28,-174 37,-194 41,-194 45,-163 43,-136 43,-83 20,-27 7,19-3,60-9,90-13,96-19,127-18,130-14,127-14,108-26,102-31,76-24,14-7,-36-3,-84 1,-123 14,-145 25,-166 41,-195 48,-174 44,-168 59,-79 30,14 9,78-19,124-34,140-33,162-35,164-27,184-33,181-39,197-44,148-48,74-36,15-17,-60-9,-115 16,-131 24,-151 33,-148 41,-145 46,-127 51,-99 34,-109 30,-101 39,-50 21,-20-1,14-4,23-16,51-12,77-26,82-22,83-22,104-19,90-13,79-16,95-39,61-24,48-22,27-14,-14-14,-43-1,-66 16,-83 22,-102 24,-110 31,-119 46,-117 37,-149 49,-131 54,-95 31,-17 5,69-23,163-39,225-44,264-44,208-48,180-46,148-53,86-35,26-21,-64 3,-121 15,-150 27,-151 33,-155 30,-146 41,-129 39,-105 32,-87 23,-28 10,5 7,34-10,75-17,111-20,124-20,145-16,174-11,176-24,112-49,63-22,-6-14,-59 6,-97 6,-149 19,-167 20,-168 37,-163 38,-102 40,-54 19,-20 12,24-6,54-10,70-13,73-15,77-11,94-12,95-12,82-9,90-22,47-23,13-22,8-19,-45 0,-68 9,-86 16,-122 16,-121 29,-99 24,-85 18,-50 11,-11 8,32 3,61-4,92-10,104-12,89-12,66-9,25-5,-3-9,-21-3,-27 1,-30-5,-34-3,-44 1,-54 2,-60 3,-43 4,-18 2,10 2,52-3,66-10,52-7,40-9,20-3,5 4,-7 2,-12 2,-12 0,-32 5,-58 10,-84 15,-87 25,-111 33,-93 10,-64 6,11-10,45-9,90-10,128-13,143-22,141-27,142-37,119-36,112-35,82-40,61-11,2 7,-56 27,-69 27,-96 29,-126 27,-118 24,-122 30,-88 27,-66 28,-43 16,-34 10,-19 9,-17 1,-3-9,15-11,33-8,43-11,63-14,76-13,69-16,71-22,61-27,40-19,28-8,12-2,3-2,-20 6,-41 15,-59 20,-51 15,-40 15,-15 6,6 4,36-1,40-11,42-17,33-11,29-8,9-3,-4-2,-29 5,-53 15,-71 27,-90 44,-81 36,-88 26,-50 19,-20 2,10-18,29-23,63-27,79-24,71-19,60-22,46-27,43-18,33-14,21-6,18-3,4-9,-14 2,-31 4,-37 15,-44 17,-60 25,-87 32,-107 39,-467 120,-247 52,-5-9,169-40,251-52,256-64,224-64,167-50,104-37,35-18,-21-2,-48 8,-63 16,-59 19,-47 16,-43 17,-54 14,-46 10,-49 10,-49 33,-33 18,-18 13,-1 10,14 0,13 0,9-8,10 2,8-10,17-12,23-9,31-10,30-11,33-17,34-17,22-14,15-7,3 0,-3 1,-6 3,-27 6,-47 10,-50 6,-49 6,-61 4,-44 2,-28 1,2 1,35 0,66-1,102-5,115-27,151-31,154-48,137-32,97-26,92-20,-11-4,-64 22,-101 26,-129 35,-152 34,-145 31,-132 40,-131 42,-94 33,-82 34,-83 35,-58 19,-33 0,25-9,76-30,124-36,152-32,149-38,132-39,121-32,97-29,59-8,42-18,2-5,-24 2,-63 20,-85 25,-95 30,-122 35,-129 39,-158 54,-145 55,-76 17,-15 3,45-14,123-31,155-37,162-31,159-42,109-31,75-21,31-15,0-7,-37 4,-81 16,-114 30,-124 30,-115 39,-91 32,-55 16,11-11,62-20,90-26,89-34,70-36,47-26,7-5,-15 3,-28 6,-37 12,-33 7,-19 4,-15 7,-8 6,-6 1,7-2,19-12,24-11,34-12,25-6,12-8,-1 3,-8 11,-13 10,-28 11,-56 14,-65 23,-68 23,-47 14,-22 4,-5 14,13-3,38-3,42-13,40-13,33-12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03T15:32:35.41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03T15:32:36.08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03T15:32:36.71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625C6-66EE-4A36-838F-1A56B19B022B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4627B-3C9C-4E40-B58E-039E21C85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6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4627B-3C9C-4E40-B58E-039E21C858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34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4627B-3C9C-4E40-B58E-039E21C858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07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4627B-3C9C-4E40-B58E-039E21C858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28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4627B-3C9C-4E40-B58E-039E21C858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71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4627B-3C9C-4E40-B58E-039E21C858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50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4627B-3C9C-4E40-B58E-039E21C858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50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4627B-3C9C-4E40-B58E-039E21C858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19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4627B-3C9C-4E40-B58E-039E21C858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00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4627B-3C9C-4E40-B58E-039E21C858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00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4627B-3C9C-4E40-B58E-039E21C858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00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4627B-3C9C-4E40-B58E-039E21C858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00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4627B-3C9C-4E40-B58E-039E21C858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44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4627B-3C9C-4E40-B58E-039E21C858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87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4627B-3C9C-4E40-B58E-039E21C858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4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4627B-3C9C-4E40-B58E-039E21C858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07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4627B-3C9C-4E40-B58E-039E21C858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20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4627B-3C9C-4E40-B58E-039E21C858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19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4627B-3C9C-4E40-B58E-039E21C858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36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4627B-3C9C-4E40-B58E-039E21C858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14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4627B-3C9C-4E40-B58E-039E21C858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54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4627B-3C9C-4E40-B58E-039E21C858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5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0882-176A-42BC-8F24-B1F244904343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20D5228-659D-4D88-8169-BEBFB3D352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0882-176A-42BC-8F24-B1F244904343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5228-659D-4D88-8169-BEBFB3D35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0882-176A-42BC-8F24-B1F244904343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5228-659D-4D88-8169-BEBFB3D35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0882-176A-42BC-8F24-B1F244904343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5228-659D-4D88-8169-BEBFB3D352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0882-176A-42BC-8F24-B1F244904343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20D5228-659D-4D88-8169-BEBFB3D35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0882-176A-42BC-8F24-B1F244904343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5228-659D-4D88-8169-BEBFB3D352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0882-176A-42BC-8F24-B1F244904343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5228-659D-4D88-8169-BEBFB3D352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0882-176A-42BC-8F24-B1F244904343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5228-659D-4D88-8169-BEBFB3D35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0882-176A-42BC-8F24-B1F244904343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5228-659D-4D88-8169-BEBFB3D35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0882-176A-42BC-8F24-B1F244904343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5228-659D-4D88-8169-BEBFB3D352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0882-176A-42BC-8F24-B1F244904343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20D5228-659D-4D88-8169-BEBFB3D352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5F80882-176A-42BC-8F24-B1F244904343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20D5228-659D-4D88-8169-BEBFB3D35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customXml" Target="../ink/ink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33" y="381000"/>
            <a:ext cx="3775346" cy="432052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609600"/>
          </a:xfrm>
        </p:spPr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2017/2018 School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70748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7" y="29473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Technology Report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762000"/>
            <a:ext cx="8153400" cy="674030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en-US" sz="1400" b="1" dirty="0"/>
          </a:p>
          <a:p>
            <a:r>
              <a:rPr lang="en-US" sz="1400" b="1" dirty="0"/>
              <a:t>New Technology Purchases for 2017-18:</a:t>
            </a:r>
            <a:endParaRPr lang="en-US" sz="1400" dirty="0"/>
          </a:p>
          <a:p>
            <a:r>
              <a:rPr lang="en-US" sz="1400" b="1" dirty="0"/>
              <a:t>	</a:t>
            </a:r>
            <a:r>
              <a:rPr lang="en-US" sz="1400" dirty="0"/>
              <a:t>PC upgrades for entire district (371 devices)</a:t>
            </a:r>
          </a:p>
          <a:p>
            <a:r>
              <a:rPr lang="en-US" sz="1400" dirty="0"/>
              <a:t>	iPads (20 devices)</a:t>
            </a:r>
          </a:p>
          <a:p>
            <a:r>
              <a:rPr lang="en-US" sz="1400" dirty="0"/>
              <a:t>	Tablets (15 devices)</a:t>
            </a:r>
          </a:p>
          <a:p>
            <a:r>
              <a:rPr lang="en-US" sz="1400" dirty="0"/>
              <a:t>	Chromebooks (195 devices)</a:t>
            </a:r>
          </a:p>
          <a:p>
            <a:r>
              <a:rPr lang="en-US" sz="1400" dirty="0"/>
              <a:t>	Chrome carts (9 carts)</a:t>
            </a:r>
          </a:p>
          <a:p>
            <a:r>
              <a:rPr lang="en-US" sz="1400" dirty="0"/>
              <a:t>	Computer lab tables (30 tables)</a:t>
            </a:r>
          </a:p>
          <a:p>
            <a:r>
              <a:rPr lang="en-US" sz="1400" dirty="0"/>
              <a:t> </a:t>
            </a:r>
          </a:p>
          <a:p>
            <a:r>
              <a:rPr lang="en-US" sz="1400" b="1" dirty="0"/>
              <a:t>PCs (with monitor, keyboard &amp; mouse): 492 </a:t>
            </a:r>
            <a:r>
              <a:rPr lang="en-US" sz="1400" b="1" dirty="0">
                <a:solidFill>
                  <a:srgbClr val="FF0000"/>
                </a:solidFill>
              </a:rPr>
              <a:t>(-67)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b="1" dirty="0"/>
              <a:t>	</a:t>
            </a:r>
            <a:r>
              <a:rPr lang="en-US" sz="1400" dirty="0"/>
              <a:t>Student: 380 (OES: 172 OJSH: 208)</a:t>
            </a:r>
          </a:p>
          <a:p>
            <a:r>
              <a:rPr lang="en-US" sz="1400" dirty="0"/>
              <a:t>	Teacher/staff: 112 (OES: 58 OJSH: 54)</a:t>
            </a:r>
          </a:p>
          <a:p>
            <a:r>
              <a:rPr lang="en-US" sz="1400" dirty="0"/>
              <a:t> </a:t>
            </a:r>
          </a:p>
          <a:p>
            <a:r>
              <a:rPr lang="en-US" sz="1400" b="1" dirty="0"/>
              <a:t>Laptops: 25</a:t>
            </a:r>
            <a:endParaRPr lang="en-US" sz="1400" dirty="0"/>
          </a:p>
          <a:p>
            <a:r>
              <a:rPr lang="en-US" sz="1400" b="1" dirty="0"/>
              <a:t>	</a:t>
            </a:r>
            <a:r>
              <a:rPr lang="en-US" sz="1400" dirty="0"/>
              <a:t>OES: 25</a:t>
            </a:r>
          </a:p>
          <a:p>
            <a:r>
              <a:rPr lang="en-US" sz="1400" b="1" dirty="0"/>
              <a:t>Tablets: 33 </a:t>
            </a:r>
            <a:r>
              <a:rPr lang="en-US" sz="1400" b="1" dirty="0">
                <a:solidFill>
                  <a:srgbClr val="00B050"/>
                </a:solidFill>
              </a:rPr>
              <a:t>(+15)</a:t>
            </a:r>
            <a:endParaRPr lang="en-US" sz="1400" dirty="0">
              <a:solidFill>
                <a:srgbClr val="00B050"/>
              </a:solidFill>
            </a:endParaRPr>
          </a:p>
          <a:p>
            <a:r>
              <a:rPr lang="en-US" sz="1400" b="1" dirty="0"/>
              <a:t>	</a:t>
            </a:r>
            <a:r>
              <a:rPr lang="en-US" sz="1400" dirty="0"/>
              <a:t>OES (PreK &amp; 1st): 33</a:t>
            </a:r>
          </a:p>
          <a:p>
            <a:r>
              <a:rPr lang="en-US" sz="1400" b="1" dirty="0"/>
              <a:t>Chromebooks: 603 </a:t>
            </a:r>
            <a:r>
              <a:rPr lang="en-US" sz="1400" b="1" dirty="0">
                <a:solidFill>
                  <a:srgbClr val="00B050"/>
                </a:solidFill>
              </a:rPr>
              <a:t>(+195)</a:t>
            </a:r>
            <a:endParaRPr lang="en-US" sz="1400" dirty="0">
              <a:solidFill>
                <a:srgbClr val="00B050"/>
              </a:solidFill>
            </a:endParaRPr>
          </a:p>
          <a:p>
            <a:r>
              <a:rPr lang="en-US" sz="1400" b="1" dirty="0"/>
              <a:t>	</a:t>
            </a:r>
            <a:r>
              <a:rPr lang="en-US" sz="1400" dirty="0"/>
              <a:t>OES: 130		</a:t>
            </a:r>
          </a:p>
          <a:p>
            <a:r>
              <a:rPr lang="en-US" sz="1400" dirty="0"/>
              <a:t>	OJSH: 366</a:t>
            </a:r>
          </a:p>
          <a:p>
            <a:r>
              <a:rPr lang="en-US" sz="1400" dirty="0"/>
              <a:t>	PDC: 30</a:t>
            </a:r>
          </a:p>
          <a:p>
            <a:r>
              <a:rPr lang="en-US" sz="1400" b="1" dirty="0"/>
              <a:t>Chrome carts: 21 </a:t>
            </a:r>
            <a:r>
              <a:rPr lang="en-US" sz="1400" b="1" dirty="0">
                <a:solidFill>
                  <a:srgbClr val="00B050"/>
                </a:solidFill>
              </a:rPr>
              <a:t>(+9)</a:t>
            </a:r>
            <a:endParaRPr lang="en-US" sz="1400" dirty="0">
              <a:solidFill>
                <a:srgbClr val="00B050"/>
              </a:solidFill>
            </a:endParaRPr>
          </a:p>
          <a:p>
            <a:r>
              <a:rPr lang="en-US" sz="1400" b="1" dirty="0"/>
              <a:t>	</a:t>
            </a:r>
            <a:r>
              <a:rPr lang="en-US" sz="1400" dirty="0"/>
              <a:t>OES: 5</a:t>
            </a:r>
          </a:p>
          <a:p>
            <a:r>
              <a:rPr lang="en-US" sz="1400" dirty="0"/>
              <a:t>	OJSH: 15</a:t>
            </a:r>
          </a:p>
          <a:p>
            <a:r>
              <a:rPr lang="en-US" sz="1400" dirty="0"/>
              <a:t>	PDC: 1</a:t>
            </a:r>
          </a:p>
          <a:p>
            <a:r>
              <a:rPr lang="en-US" sz="1400" dirty="0"/>
              <a:t> 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b="1" dirty="0"/>
              <a:t>iPads: 52 </a:t>
            </a:r>
            <a:r>
              <a:rPr lang="en-US" sz="1400" b="1" dirty="0">
                <a:solidFill>
                  <a:srgbClr val="00B050"/>
                </a:solidFill>
              </a:rPr>
              <a:t>(+17)</a:t>
            </a:r>
            <a:endParaRPr lang="en-US" sz="1400" dirty="0">
              <a:solidFill>
                <a:srgbClr val="00B050"/>
              </a:solidFill>
            </a:endParaRPr>
          </a:p>
          <a:p>
            <a:r>
              <a:rPr lang="en-US" sz="1400" b="1" dirty="0"/>
              <a:t>	</a:t>
            </a:r>
            <a:r>
              <a:rPr lang="en-US" sz="1400" dirty="0"/>
              <a:t>OES (K &amp;2</a:t>
            </a:r>
            <a:r>
              <a:rPr lang="en-US" sz="1400" baseline="30000" dirty="0"/>
              <a:t>nd</a:t>
            </a:r>
            <a:r>
              <a:rPr lang="en-US" sz="1400" dirty="0"/>
              <a:t>) 41</a:t>
            </a:r>
          </a:p>
          <a:p>
            <a:r>
              <a:rPr lang="en-US" sz="1400" dirty="0"/>
              <a:t>	OJSH Science: 7</a:t>
            </a:r>
          </a:p>
          <a:p>
            <a:r>
              <a:rPr lang="en-US" sz="1400" dirty="0"/>
              <a:t>	OJSH Yearbook: 4</a:t>
            </a:r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/>
              <a:t>Document Cameras: 54 </a:t>
            </a:r>
            <a:r>
              <a:rPr lang="en-US" sz="1400" b="1" dirty="0">
                <a:solidFill>
                  <a:srgbClr val="00B050"/>
                </a:solidFill>
              </a:rPr>
              <a:t>(+5)</a:t>
            </a:r>
            <a:endParaRPr lang="en-US" sz="1400" dirty="0">
              <a:solidFill>
                <a:srgbClr val="00B050"/>
              </a:solidFill>
            </a:endParaRPr>
          </a:p>
          <a:p>
            <a:r>
              <a:rPr lang="en-US" sz="1400" b="1" dirty="0"/>
              <a:t>	</a:t>
            </a:r>
            <a:r>
              <a:rPr lang="en-US" sz="1400" dirty="0"/>
              <a:t>OES: 40</a:t>
            </a:r>
          </a:p>
          <a:p>
            <a:r>
              <a:rPr lang="en-US" sz="1400" dirty="0"/>
              <a:t>	OJSH: 13</a:t>
            </a:r>
          </a:p>
          <a:p>
            <a:r>
              <a:rPr lang="en-US" sz="1400" dirty="0"/>
              <a:t>	PDC: 1</a:t>
            </a:r>
          </a:p>
          <a:p>
            <a:r>
              <a:rPr lang="en-US" sz="1400" b="1" dirty="0"/>
              <a:t>e-Beams: 66 </a:t>
            </a:r>
            <a:r>
              <a:rPr lang="en-US" sz="1400" b="1" dirty="0">
                <a:solidFill>
                  <a:srgbClr val="00B050"/>
                </a:solidFill>
              </a:rPr>
              <a:t>(+6)</a:t>
            </a:r>
            <a:endParaRPr lang="en-US" sz="1400" dirty="0">
              <a:solidFill>
                <a:srgbClr val="00B050"/>
              </a:solidFill>
            </a:endParaRPr>
          </a:p>
          <a:p>
            <a:r>
              <a:rPr lang="en-US" sz="1400" b="1" dirty="0"/>
              <a:t>	</a:t>
            </a:r>
            <a:r>
              <a:rPr lang="en-US" sz="1400" dirty="0"/>
              <a:t>OES: 42</a:t>
            </a:r>
          </a:p>
          <a:p>
            <a:r>
              <a:rPr lang="en-US" sz="1400" dirty="0"/>
              <a:t>	OJSH: 23</a:t>
            </a:r>
          </a:p>
          <a:p>
            <a:r>
              <a:rPr lang="en-US" sz="1400" dirty="0"/>
              <a:t>	PDC: 1</a:t>
            </a:r>
          </a:p>
          <a:p>
            <a:r>
              <a:rPr lang="en-US" sz="1400" b="1" dirty="0"/>
              <a:t>Smart Boards: 3 </a:t>
            </a:r>
            <a:r>
              <a:rPr lang="en-US" sz="1400" b="1" dirty="0">
                <a:solidFill>
                  <a:srgbClr val="FF0000"/>
                </a:solidFill>
              </a:rPr>
              <a:t>(-7)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b="1" dirty="0"/>
              <a:t>TI N-Spire Handhelds:  180 OJSH (Math &amp; Chemistry) </a:t>
            </a:r>
            <a:r>
              <a:rPr lang="en-US" sz="1400" b="1" dirty="0">
                <a:solidFill>
                  <a:srgbClr val="00B050"/>
                </a:solidFill>
              </a:rPr>
              <a:t>(+41)</a:t>
            </a:r>
            <a:endParaRPr lang="en-US" sz="1400" dirty="0">
              <a:solidFill>
                <a:srgbClr val="00B050"/>
              </a:solidFill>
            </a:endParaRPr>
          </a:p>
          <a:p>
            <a:r>
              <a:rPr lang="en-US" sz="1400" b="1" dirty="0"/>
              <a:t>InFocus Projectors: 95</a:t>
            </a:r>
            <a:endParaRPr lang="en-US" sz="1400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/>
              <a:t> </a:t>
            </a:r>
            <a:endParaRPr lang="en-US" sz="1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495800" y="914399"/>
            <a:ext cx="0" cy="5632311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35495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7" y="29473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Technology Upgrade Schedule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FFCE63-80E1-46C9-8139-8FB1A699DF1D}"/>
              </a:ext>
            </a:extLst>
          </p:cNvPr>
          <p:cNvSpPr/>
          <p:nvPr/>
        </p:nvSpPr>
        <p:spPr>
          <a:xfrm>
            <a:off x="457200" y="787473"/>
            <a:ext cx="8839200" cy="574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1: Purchase, set-up, replace/upgrade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-Spring 2017: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Purchase 371 PC’s for entire district: </a:t>
            </a:r>
            <a:r>
              <a:rPr lang="en-US" sz="9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COMPLETED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-Summer 2017: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Set up &amp; replace staff/faculty PC’s for entire district (approx. 118)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Teachers: </a:t>
            </a:r>
            <a:r>
              <a:rPr lang="en-US" sz="9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COMPLETED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Staff: </a:t>
            </a:r>
            <a:r>
              <a:rPr lang="en-US" sz="9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PROGRESS</a:t>
            </a:r>
            <a:r>
              <a:rPr lang="en-US" sz="9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-Set up student PC’s for new Information Technology Lab at OJSH </a:t>
            </a:r>
            <a:r>
              <a:rPr lang="en-US" sz="9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COMPLETED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-Fall 2017: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Set up and replace student PC’s at OES: </a:t>
            </a:r>
            <a:r>
              <a:rPr lang="en-US" sz="9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PROGRESS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-Organize Upgrade schedule for Chromebooks/devices </a:t>
            </a:r>
            <a:r>
              <a:rPr lang="en-US" sz="9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PROGRESS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-Spring 2018: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Set up and replace student PC’s at OJSH five labs: </a:t>
            </a:r>
            <a:r>
              <a:rPr lang="en-US" sz="9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COMPLETED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-Student PC’s in classrooms: </a:t>
            </a:r>
            <a:r>
              <a:rPr lang="en-US" sz="9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PROGRESS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2: Transition to Windows 10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-Summer 2019: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transition staff/faculty to Windows 10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-2019-20: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transition student PC’s to Windows 10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-Transition all other devices, programs, etc.. to Windows 10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3: Upgrade Schedule Rotation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-Start rotating Upgrade schedule for 492PC’s (3-5 yrs.) PC’s would be purchased the semester/summer prior to implementation to allow for imaging, loading software, set-up, installs, etc..	</a:t>
            </a:r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-Fall/Spring 2020-21: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OES K-3 Lab, OES 4-6 Lab, OJSH 106 Lab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-Summer 2021: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Staff/Faculty district wide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-Fall 2021: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OES students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-Spring 2022: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OJSH Students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909243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94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Child Nutrition Report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22746"/>
            <a:ext cx="8382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2016-2017</a:t>
            </a:r>
            <a:endParaRPr lang="en-US" dirty="0"/>
          </a:p>
          <a:p>
            <a:pPr lvl="0"/>
            <a:r>
              <a:rPr lang="en-US" dirty="0"/>
              <a:t>Basic Claim reimbursed $468,003.06</a:t>
            </a:r>
          </a:p>
          <a:p>
            <a:pPr lvl="0"/>
            <a:r>
              <a:rPr lang="en-US" dirty="0"/>
              <a:t>Served 115,876 Lunch</a:t>
            </a:r>
          </a:p>
          <a:p>
            <a:pPr lvl="0"/>
            <a:r>
              <a:rPr lang="en-US" dirty="0"/>
              <a:t>Served 97,437 Breakfast</a:t>
            </a:r>
          </a:p>
          <a:p>
            <a:pPr lvl="0"/>
            <a:r>
              <a:rPr lang="en-US" dirty="0"/>
              <a:t>Served 4,016 Summer Feeding Program Meals creating approximately $13,052.16 in income.</a:t>
            </a:r>
          </a:p>
          <a:p>
            <a:pPr lvl="0"/>
            <a:r>
              <a:rPr lang="en-US" dirty="0"/>
              <a:t>September 2016 Basic Claim reimbursed $58, 821 and September 2017 Basic Claim reimbursed $79,580</a:t>
            </a:r>
          </a:p>
          <a:p>
            <a:pPr lvl="0"/>
            <a:r>
              <a:rPr lang="en-US" dirty="0"/>
              <a:t>Basic Claim Reimbursement was up 26% over 2016</a:t>
            </a:r>
          </a:p>
          <a:p>
            <a:endParaRPr lang="en-US" b="1" dirty="0"/>
          </a:p>
          <a:p>
            <a:r>
              <a:rPr lang="en-US" b="1" dirty="0"/>
              <a:t>Purchases:</a:t>
            </a:r>
            <a:endParaRPr lang="en-US" dirty="0"/>
          </a:p>
          <a:p>
            <a:pPr lvl="0"/>
            <a:r>
              <a:rPr lang="en-US" dirty="0"/>
              <a:t>2 Ice Machines</a:t>
            </a:r>
          </a:p>
          <a:p>
            <a:pPr lvl="0"/>
            <a:r>
              <a:rPr lang="en-US" dirty="0"/>
              <a:t>2 Ice Cream Freezers</a:t>
            </a:r>
          </a:p>
          <a:p>
            <a:pPr lvl="0"/>
            <a:r>
              <a:rPr lang="en-US" dirty="0"/>
              <a:t>Replenished Small wares</a:t>
            </a:r>
          </a:p>
          <a:p>
            <a:endParaRPr lang="en-US" b="1" dirty="0"/>
          </a:p>
          <a:p>
            <a:r>
              <a:rPr lang="en-US" b="1" dirty="0"/>
              <a:t>Department Stats:</a:t>
            </a:r>
            <a:endParaRPr lang="en-US" dirty="0"/>
          </a:p>
          <a:p>
            <a:pPr lvl="0"/>
            <a:r>
              <a:rPr lang="en-US" dirty="0"/>
              <a:t>2016-2017 to Date, this program has been operating in budget.  No local funds contributed.</a:t>
            </a:r>
          </a:p>
          <a:p>
            <a:pPr lvl="0"/>
            <a:r>
              <a:rPr lang="en-US" dirty="0"/>
              <a:t>Have 13 employees- 9 full time; 4 part time</a:t>
            </a:r>
          </a:p>
          <a:p>
            <a:pPr lvl="0"/>
            <a:r>
              <a:rPr lang="en-US" dirty="0"/>
              <a:t>0 substitutes</a:t>
            </a:r>
          </a:p>
          <a:p>
            <a:endParaRPr lang="en-US" b="1" dirty="0"/>
          </a:p>
          <a:p>
            <a:r>
              <a:rPr lang="en-US" b="1" dirty="0"/>
              <a:t>Cover special events:</a:t>
            </a:r>
            <a:r>
              <a:rPr lang="en-US" dirty="0"/>
              <a:t> Read Well, Honor’s Dinner, Teacher Meals and After School Snacks</a:t>
            </a:r>
          </a:p>
          <a:p>
            <a:r>
              <a:rPr lang="en-US" dirty="0"/>
              <a:t>High School offers at least 7 different meals a day</a:t>
            </a:r>
          </a:p>
          <a:p>
            <a:r>
              <a:rPr lang="en-US" dirty="0"/>
              <a:t>Elementary offers at least 4 different meals a day</a:t>
            </a:r>
          </a:p>
          <a:p>
            <a:r>
              <a:rPr lang="en-US" b="1" dirty="0">
                <a:latin typeface="Baskerville Old Face" panose="02020602080505020303" pitchFamily="18" charset="0"/>
              </a:rPr>
              <a:t>	</a:t>
            </a:r>
            <a:endParaRPr lang="en-US" sz="1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5313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7" y="29473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Custodial Report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671691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Department Stats: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9 Employees</a:t>
            </a:r>
          </a:p>
          <a:p>
            <a:pPr lvl="0"/>
            <a:r>
              <a:rPr lang="en-US" dirty="0"/>
              <a:t>206,325 Square Feet to Clean</a:t>
            </a:r>
          </a:p>
          <a:p>
            <a:pPr lvl="0"/>
            <a:r>
              <a:rPr lang="en-US" dirty="0"/>
              <a:t>Allow 10-12 minutes per classroom to clean</a:t>
            </a:r>
          </a:p>
          <a:p>
            <a:pPr lvl="0"/>
            <a:r>
              <a:rPr lang="en-US" dirty="0"/>
              <a:t>Additionally maintains gym, weight room, Ag Barn, Snack Bar, Locker Rooms and Administration Building as well as summer cleaning: remove all furniture, strip and wax total district.</a:t>
            </a:r>
          </a:p>
          <a:p>
            <a:pPr lvl="0"/>
            <a:r>
              <a:rPr lang="en-US" dirty="0"/>
              <a:t>Clean windows</a:t>
            </a:r>
          </a:p>
          <a:p>
            <a:pPr lvl="0"/>
            <a:r>
              <a:rPr lang="en-US" dirty="0"/>
              <a:t>Shampoo and vacuum carpets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2624550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7" y="29473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Maintenance Report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13268"/>
            <a:ext cx="8382000" cy="6268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Stats: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Maintenance-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employees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206,325 Square Feet of buildings and facilities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Repair or replace A/C units- Replaced 4 units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Remodeled Admin Office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Maintain all equipment for kitchens, Ag, classrooms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Build fences, gates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Fabricated parts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Repair all electrical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Maintain all sports facilities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Maintains District equipment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Repairs or replaces all locks and keys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Does shipping and receiving of all packages coming in and going out of District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Pest control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Custom wood work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Grounds-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Employee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Maintains grounds in District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Maintains Baseball fields for school as well as Baseball and Softball Practice fields for Little League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Repairs and services own equipment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Also helps where needed with other District jobs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Repairs all irrigation equipment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660213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76200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Onalaska ISD 2016-2017 FIRST Rating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C62383-786F-45B2-B2C4-5CDE605EE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52600"/>
            <a:ext cx="7696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87988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7" y="29473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2017 Accountability Report (Percent Passing)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E2A050-74E9-464B-A428-37DAF6ECC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817953"/>
            <a:ext cx="6148048" cy="593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36985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7" y="29473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2017 Accountability Report (Percent Passing)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CFA00-5E9C-43DF-A39B-36186FFC3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167" y="807656"/>
            <a:ext cx="5976600" cy="571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78430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7" y="29473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2017 Accountability Report (Percent Passing)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ADD3D-DB6C-4DC2-AB96-5428182B0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143000"/>
            <a:ext cx="683468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33194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F6027BC-53B0-495D-B62C-6CDD52F7B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5" y="914400"/>
            <a:ext cx="8704263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E9398D5-BFEE-4D96-B93D-CC2B8DD6121C}"/>
                  </a:ext>
                </a:extLst>
              </p14:cNvPr>
              <p14:cNvContentPartPr/>
              <p14:nvPr/>
            </p14:nvContentPartPr>
            <p14:xfrm>
              <a:off x="1010225" y="3737709"/>
              <a:ext cx="6766200" cy="629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E9398D5-BFEE-4D96-B93D-CC2B8DD612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7225" y="3675069"/>
                <a:ext cx="6891840" cy="7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2868B0C-BD2D-42DD-9E81-D2B83278164C}"/>
                  </a:ext>
                </a:extLst>
              </p14:cNvPr>
              <p14:cNvContentPartPr/>
              <p14:nvPr/>
            </p14:nvContentPartPr>
            <p14:xfrm>
              <a:off x="5162825" y="2373669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2868B0C-BD2D-42DD-9E81-D2B8327816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00185" y="2310669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C738F0B-B09D-469D-956C-23954A1DAD5E}"/>
                  </a:ext>
                </a:extLst>
              </p14:cNvPr>
              <p14:cNvContentPartPr/>
              <p14:nvPr/>
            </p14:nvContentPartPr>
            <p14:xfrm>
              <a:off x="3694385" y="1570149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C738F0B-B09D-469D-956C-23954A1DAD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31385" y="1507149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EE7DFF2-38A8-4ACF-BD0D-6C088E5DDAB9}"/>
                  </a:ext>
                </a:extLst>
              </p14:cNvPr>
              <p14:cNvContentPartPr/>
              <p14:nvPr/>
            </p14:nvContentPartPr>
            <p14:xfrm>
              <a:off x="2382905" y="360189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EE7DFF2-38A8-4ACF-BD0D-6C088E5DDA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19905" y="297189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4D5F5C7-61DC-4B95-B534-DF1E39A22C90}"/>
              </a:ext>
            </a:extLst>
          </p:cNvPr>
          <p:cNvSpPr txBox="1"/>
          <p:nvPr/>
        </p:nvSpPr>
        <p:spPr>
          <a:xfrm>
            <a:off x="8467" y="29473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2017 Accountability Report</a:t>
            </a:r>
          </a:p>
        </p:txBody>
      </p:sp>
    </p:spTree>
    <p:extLst>
      <p:ext uri="{BB962C8B-B14F-4D97-AF65-F5344CB8AC3E}">
        <p14:creationId xmlns:p14="http://schemas.microsoft.com/office/powerpoint/2010/main" val="1721189137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5200" y="990600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1000" dirty="0">
                <a:solidFill>
                  <a:srgbClr val="000000"/>
                </a:solidFill>
                <a:latin typeface="Bookman Old Style" panose="02050604050505020204" pitchFamily="18" charset="0"/>
              </a:rPr>
              <a:t>*</a:t>
            </a:r>
            <a:r>
              <a:rPr lang="en-US" sz="10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From TEA’s Most Recent District Snapshots</a:t>
            </a:r>
          </a:p>
          <a:p>
            <a:pPr fontAlgn="b"/>
            <a:r>
              <a:rPr lang="en-US" sz="10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          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923546"/>
              </p:ext>
            </p:extLst>
          </p:nvPr>
        </p:nvGraphicFramePr>
        <p:xfrm>
          <a:off x="685800" y="76200"/>
          <a:ext cx="7543801" cy="6629412"/>
        </p:xfrm>
        <a:graphic>
          <a:graphicData uri="http://schemas.openxmlformats.org/drawingml/2006/table">
            <a:tbl>
              <a:tblPr/>
              <a:tblGrid>
                <a:gridCol w="2470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4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47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5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798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</a:rPr>
                        <a:t>How do we compare?</a:t>
                      </a:r>
                    </a:p>
                  </a:txBody>
                  <a:tcPr marL="7547" marR="7547" marT="7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7547" marR="7547" marT="7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7547" marR="7547" marT="7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7547" marR="7547" marT="7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7547" marR="7547" marT="7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7547" marR="7547" marT="7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7547" marR="7547" marT="7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3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*TEA Data Points / Values 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Onalaska 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POLK CO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ESC6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TEXAS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District Size 1000/1599 Students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White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48.5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Two or More Races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2.2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2.1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Economically Disadvantated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Attendance Rate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96.2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95.8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Year Longitudinal Gad Rate Class of 2015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98.2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91.2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Year Longitudinal Grad Rate Class of 2014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94.1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92.3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Subjects - STAAR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Reading/ELA - STAAR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Writing - STAAR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8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Mathematics - STAAR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8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Science - STAAR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8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Social Studies - STAAR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8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 Students - STAAR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42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Economically Disadvantated Students - STAAR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56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SAT-Average Score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1396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1210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1487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1394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1404</a:t>
                      </a: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673424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2017 Accountability Summary - District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8E0CF2-AA1C-4F0F-B09F-9C2E12998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76590"/>
            <a:ext cx="5994635" cy="598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82180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3083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2017 Accountability Summary – Elementary/Intermediate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59084-EAA5-4A63-8711-4D7A164E4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555547"/>
            <a:ext cx="5811253" cy="608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73689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3083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2017 Accountability Summary – Junior Senior High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5BC538-CA8B-4A22-8CF4-8EFF74772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3220"/>
            <a:ext cx="581051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47368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821884"/>
              </p:ext>
            </p:extLst>
          </p:nvPr>
        </p:nvGraphicFramePr>
        <p:xfrm>
          <a:off x="304801" y="533400"/>
          <a:ext cx="8686800" cy="5202529"/>
        </p:xfrm>
        <a:graphic>
          <a:graphicData uri="http://schemas.openxmlformats.org/drawingml/2006/table">
            <a:tbl>
              <a:tblPr/>
              <a:tblGrid>
                <a:gridCol w="2951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8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15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2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*TEA Data Points / Values 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Onalaska 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POLK CO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ESC6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TEXAS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District Size 500/999 Students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*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Baskerville Old Face" panose="02020602080505020303" pitchFamily="18" charset="0"/>
                        </a:rPr>
                        <a:t>From TEA’s Most Recent District Snapshots</a:t>
                      </a: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 Revenue from State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33.8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48.3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 Revenue from Local and Other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41.5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 Revenue from Federal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Operating Expenditures Per Pupil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10,076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10,582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8,709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9,065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9,647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Instructional Expenditures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56.9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56.9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Instructional Expenditures Per Pupil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5,536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5,680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4,958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5,158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5,235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8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Regular Education Expenditures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61.4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60.6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58.3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UIL District 21-AAA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1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Total Budget to Athletics/Related Activities Expenditures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2.6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086318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467" y="457200"/>
            <a:ext cx="8458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Take a Look Back</a:t>
            </a:r>
          </a:p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10 Years Ago </a:t>
            </a:r>
          </a:p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TEA Data VS Most Recent District Snapshots</a:t>
            </a:r>
          </a:p>
          <a:p>
            <a:endParaRPr lang="en-US" sz="2400" b="1" dirty="0">
              <a:latin typeface="Baskerville Old Face" panose="02020602080505020303" pitchFamily="18" charset="0"/>
            </a:endParaRPr>
          </a:p>
          <a:p>
            <a:r>
              <a:rPr lang="en-US" b="1" dirty="0">
                <a:latin typeface="Baskerville Old Face" panose="02020602080505020303" pitchFamily="18" charset="0"/>
              </a:rPr>
              <a:t>	</a:t>
            </a:r>
            <a:r>
              <a:rPr lang="en-US" dirty="0"/>
              <a:t>		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In ALL tests taken OISD trailed the State by 10 points - Currently lead the State 	by 7 points	</a:t>
            </a:r>
          </a:p>
          <a:p>
            <a:r>
              <a:rPr lang="en-US" dirty="0"/>
              <a:t>	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In math OISD trailed the State by 10 points- Currently lead the State by 6 points					</a:t>
            </a:r>
          </a:p>
          <a:p>
            <a:r>
              <a:rPr lang="en-US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In social studies OISD trailed State by 13 points - Currently lead the State by 6 	points					</a:t>
            </a:r>
          </a:p>
          <a:p>
            <a:r>
              <a:rPr lang="en-US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In reading/ELA, writing and science, OISD matched the State average - Currently 	OISD leads the State average in these tests by an average of 6 points		</a:t>
            </a:r>
          </a:p>
          <a:p>
            <a:pPr marL="285750" indent="-285750"/>
            <a:r>
              <a:rPr lang="en-US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OISD SAT scores were 150 points below the State average -Currently OISD matches the 	State average 					</a:t>
            </a:r>
          </a:p>
        </p:txBody>
      </p:sp>
    </p:spTree>
    <p:extLst>
      <p:ext uri="{BB962C8B-B14F-4D97-AF65-F5344CB8AC3E}">
        <p14:creationId xmlns:p14="http://schemas.microsoft.com/office/powerpoint/2010/main" val="4141100984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A85984E-40DD-4FC2-A843-DEC4F911D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699222"/>
              </p:ext>
            </p:extLst>
          </p:nvPr>
        </p:nvGraphicFramePr>
        <p:xfrm>
          <a:off x="2146300" y="1754505"/>
          <a:ext cx="5308600" cy="4446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2700">
                  <a:extLst>
                    <a:ext uri="{9D8B030D-6E8A-4147-A177-3AD203B41FA5}">
                      <a16:colId xmlns:a16="http://schemas.microsoft.com/office/drawing/2014/main" val="2743340757"/>
                    </a:ext>
                  </a:extLst>
                </a:gridCol>
                <a:gridCol w="866257">
                  <a:extLst>
                    <a:ext uri="{9D8B030D-6E8A-4147-A177-3AD203B41FA5}">
                      <a16:colId xmlns:a16="http://schemas.microsoft.com/office/drawing/2014/main" val="1766573402"/>
                    </a:ext>
                  </a:extLst>
                </a:gridCol>
                <a:gridCol w="304618">
                  <a:extLst>
                    <a:ext uri="{9D8B030D-6E8A-4147-A177-3AD203B41FA5}">
                      <a16:colId xmlns:a16="http://schemas.microsoft.com/office/drawing/2014/main" val="295968994"/>
                    </a:ext>
                  </a:extLst>
                </a:gridCol>
                <a:gridCol w="1281933">
                  <a:extLst>
                    <a:ext uri="{9D8B030D-6E8A-4147-A177-3AD203B41FA5}">
                      <a16:colId xmlns:a16="http://schemas.microsoft.com/office/drawing/2014/main" val="3858312249"/>
                    </a:ext>
                  </a:extLst>
                </a:gridCol>
                <a:gridCol w="317310">
                  <a:extLst>
                    <a:ext uri="{9D8B030D-6E8A-4147-A177-3AD203B41FA5}">
                      <a16:colId xmlns:a16="http://schemas.microsoft.com/office/drawing/2014/main" val="1170575895"/>
                    </a:ext>
                  </a:extLst>
                </a:gridCol>
                <a:gridCol w="926546">
                  <a:extLst>
                    <a:ext uri="{9D8B030D-6E8A-4147-A177-3AD203B41FA5}">
                      <a16:colId xmlns:a16="http://schemas.microsoft.com/office/drawing/2014/main" val="155724844"/>
                    </a:ext>
                  </a:extLst>
                </a:gridCol>
                <a:gridCol w="609236">
                  <a:extLst>
                    <a:ext uri="{9D8B030D-6E8A-4147-A177-3AD203B41FA5}">
                      <a16:colId xmlns:a16="http://schemas.microsoft.com/office/drawing/2014/main" val="3487345976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69141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ELEM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</a:rPr>
                        <a:t>JSHS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</a:rPr>
                        <a:t>TOTAL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96351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2006-2007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482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154737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2007-2008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517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Perpetua" panose="02020502060401020303" pitchFamily="18" charset="0"/>
                        </a:rPr>
                        <a:t>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374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00B050"/>
                          </a:solidFill>
                          <a:effectLst/>
                        </a:rPr>
                        <a:t>36</a:t>
                      </a:r>
                      <a:endParaRPr lang="en-US" sz="12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3164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2008-2009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543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Perpetua" panose="02020502060401020303" pitchFamily="18" charset="0"/>
                        </a:rPr>
                        <a:t>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-12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00B050"/>
                          </a:solidFill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2365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2009-2010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570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Perpetua" panose="02020502060401020303" pitchFamily="18" charset="0"/>
                        </a:rPr>
                        <a:t>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00B050"/>
                          </a:solidFill>
                          <a:effectLst/>
                        </a:rPr>
                        <a:t>43</a:t>
                      </a:r>
                      <a:endParaRPr lang="en-US" sz="12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539399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2010-2011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554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Perpetua" panose="02020502060401020303" pitchFamily="18" charset="0"/>
                        </a:rPr>
                        <a:t>-16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896587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2011-2012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577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Perpetua" panose="02020502060401020303" pitchFamily="18" charset="0"/>
                        </a:rPr>
                        <a:t>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-28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-5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222776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2012-2013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584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Perpetua" panose="02020502060401020303" pitchFamily="18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-9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27166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2013-2014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555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Perpetua" panose="02020502060401020303" pitchFamily="18" charset="0"/>
                        </a:rPr>
                        <a:t>-29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-7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-36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20729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2014-2015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538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Perpetua" panose="02020502060401020303" pitchFamily="18" charset="0"/>
                        </a:rPr>
                        <a:t>-17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-19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269869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2015-2016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607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Perpetua" panose="02020502060401020303" pitchFamily="18" charset="0"/>
                        </a:rPr>
                        <a:t>69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00B050"/>
                          </a:solidFill>
                          <a:effectLst/>
                        </a:rPr>
                        <a:t>89</a:t>
                      </a:r>
                      <a:endParaRPr lang="en-US" sz="12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771138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2016-2017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628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Perpetua" panose="02020502060401020303" pitchFamily="18" charset="0"/>
                        </a:rPr>
                        <a:t>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00B050"/>
                          </a:solidFill>
                          <a:effectLst/>
                        </a:rPr>
                        <a:t>43</a:t>
                      </a:r>
                      <a:endParaRPr lang="en-US" sz="12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685294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2017-2018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676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Perpetua" panose="02020502060401020303" pitchFamily="18" charset="0"/>
                        </a:rPr>
                        <a:t>48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53424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Perpetua" panose="02020502060401020303" pitchFamily="18" charset="0"/>
                        </a:rPr>
                        <a:t>194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68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262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88855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488966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77750DD-3110-4A59-BF1E-05A5608A04B5}"/>
              </a:ext>
            </a:extLst>
          </p:cNvPr>
          <p:cNvSpPr/>
          <p:nvPr/>
        </p:nvSpPr>
        <p:spPr>
          <a:xfrm>
            <a:off x="1066800" y="533400"/>
            <a:ext cx="662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OISD Historical Enrollment Report</a:t>
            </a:r>
          </a:p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2006-2007 to Present</a:t>
            </a:r>
          </a:p>
        </p:txBody>
      </p:sp>
    </p:spTree>
    <p:extLst>
      <p:ext uri="{BB962C8B-B14F-4D97-AF65-F5344CB8AC3E}">
        <p14:creationId xmlns:p14="http://schemas.microsoft.com/office/powerpoint/2010/main" val="4036863310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7750DD-3110-4A59-BF1E-05A5608A04B5}"/>
              </a:ext>
            </a:extLst>
          </p:cNvPr>
          <p:cNvSpPr/>
          <p:nvPr/>
        </p:nvSpPr>
        <p:spPr>
          <a:xfrm>
            <a:off x="1066800" y="53340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Enrollment Outlook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3B3CBB-19B6-40E5-94CE-2547671AC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57" y="1082020"/>
            <a:ext cx="6761285" cy="54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60610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762000"/>
            <a:ext cx="6629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Enrollment 1115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Property Value $600,460,631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Fund Balance $4,595,329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2014-2017 Fund Balance Grew $877,183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Current monthly operating costs $790,000 (Sept. 2017)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3 month operating costs $2,370,000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6 month operating costs $4,740,000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      Consistently rated Superior by TEA Financial Integrity          	Rating System of  Texas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       OISD is considered a Chapter 41 District *not in recapture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D7113A-BBCC-4245-AB0B-42C2A67BD913}"/>
              </a:ext>
            </a:extLst>
          </p:cNvPr>
          <p:cNvSpPr/>
          <p:nvPr/>
        </p:nvSpPr>
        <p:spPr>
          <a:xfrm>
            <a:off x="1066800" y="23878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August 2017</a:t>
            </a:r>
          </a:p>
        </p:txBody>
      </p:sp>
    </p:spTree>
    <p:extLst>
      <p:ext uri="{BB962C8B-B14F-4D97-AF65-F5344CB8AC3E}">
        <p14:creationId xmlns:p14="http://schemas.microsoft.com/office/powerpoint/2010/main" val="2212040660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7" y="29473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Employee Summary for 2017-2018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1143000"/>
            <a:ext cx="3657600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Baskerville Old Face" panose="02020602080505020303" pitchFamily="18" charset="0"/>
            </a:endParaRPr>
          </a:p>
          <a:p>
            <a:r>
              <a:rPr lang="en-US" sz="1400" dirty="0">
                <a:latin typeface="Baskerville Old Face" panose="02020602080505020303" pitchFamily="18" charset="0"/>
              </a:rPr>
              <a:t>Professional:     		12</a:t>
            </a:r>
          </a:p>
          <a:p>
            <a:r>
              <a:rPr lang="en-US" sz="1050" dirty="0">
                <a:latin typeface="Baskerville Old Face" panose="02020602080505020303" pitchFamily="18" charset="0"/>
              </a:rPr>
              <a:t>(Superintendent, Principals, AP’s </a:t>
            </a:r>
          </a:p>
          <a:p>
            <a:r>
              <a:rPr lang="en-US" sz="1050" dirty="0">
                <a:latin typeface="Baskerville Old Face" panose="02020602080505020303" pitchFamily="18" charset="0"/>
              </a:rPr>
              <a:t>Counselors, Instructional Specialists, </a:t>
            </a:r>
          </a:p>
          <a:p>
            <a:r>
              <a:rPr lang="en-US" sz="1050" dirty="0">
                <a:latin typeface="Baskerville Old Face" panose="02020602080505020303" pitchFamily="18" charset="0"/>
              </a:rPr>
              <a:t>AD, Curriculum &amp; Special Programs)</a:t>
            </a:r>
          </a:p>
          <a:p>
            <a:endParaRPr lang="en-US" sz="1050" dirty="0">
              <a:latin typeface="Baskerville Old Face" panose="02020602080505020303" pitchFamily="18" charset="0"/>
            </a:endParaRPr>
          </a:p>
          <a:p>
            <a:r>
              <a:rPr lang="en-US" sz="1400" dirty="0">
                <a:latin typeface="Baskerville Old Face" panose="02020602080505020303" pitchFamily="18" charset="0"/>
              </a:rPr>
              <a:t>Teachers:     		78</a:t>
            </a:r>
          </a:p>
          <a:p>
            <a:endParaRPr lang="en-US" sz="1400" dirty="0">
              <a:latin typeface="Baskerville Old Face" panose="02020602080505020303" pitchFamily="18" charset="0"/>
            </a:endParaRPr>
          </a:p>
          <a:p>
            <a:r>
              <a:rPr lang="en-US" sz="1400" dirty="0">
                <a:latin typeface="Baskerville Old Face" panose="02020602080505020303" pitchFamily="18" charset="0"/>
              </a:rPr>
              <a:t>Auxiliary Paraprofessionals: 	30</a:t>
            </a:r>
          </a:p>
          <a:p>
            <a:endParaRPr lang="en-US" sz="1400" dirty="0">
              <a:latin typeface="Baskerville Old Face" panose="02020602080505020303" pitchFamily="18" charset="0"/>
            </a:endParaRPr>
          </a:p>
          <a:p>
            <a:r>
              <a:rPr lang="en-US" sz="1400" dirty="0">
                <a:latin typeface="Baskerville Old Face" panose="02020602080505020303" pitchFamily="18" charset="0"/>
              </a:rPr>
              <a:t>Auxiliary Clerical/Other:   	9</a:t>
            </a:r>
          </a:p>
          <a:p>
            <a:r>
              <a:rPr lang="en-US" sz="1050" dirty="0">
                <a:latin typeface="Baskerville Old Face" panose="02020602080505020303" pitchFamily="18" charset="0"/>
              </a:rPr>
              <a:t>(Nurse, Secretaries, Admin Assistant, Registrars)</a:t>
            </a:r>
          </a:p>
          <a:p>
            <a:endParaRPr lang="en-US" sz="1050" dirty="0">
              <a:latin typeface="Baskerville Old Face" panose="02020602080505020303" pitchFamily="18" charset="0"/>
            </a:endParaRPr>
          </a:p>
          <a:p>
            <a:r>
              <a:rPr lang="en-US" sz="1400" dirty="0">
                <a:latin typeface="Baskerville Old Face" panose="02020602080505020303" pitchFamily="18" charset="0"/>
              </a:rPr>
              <a:t>Cafeteria:     			13</a:t>
            </a:r>
          </a:p>
          <a:p>
            <a:endParaRPr lang="en-US" sz="1400" dirty="0">
              <a:latin typeface="Baskerville Old Face" panose="02020602080505020303" pitchFamily="18" charset="0"/>
            </a:endParaRPr>
          </a:p>
          <a:p>
            <a:r>
              <a:rPr lang="en-US" sz="1400" dirty="0">
                <a:latin typeface="Baskerville Old Face" panose="02020602080505020303" pitchFamily="18" charset="0"/>
              </a:rPr>
              <a:t>Custodial:     		10</a:t>
            </a:r>
          </a:p>
          <a:p>
            <a:endParaRPr lang="en-US" sz="1400" dirty="0">
              <a:latin typeface="Baskerville Old Face" panose="02020602080505020303" pitchFamily="18" charset="0"/>
            </a:endParaRPr>
          </a:p>
          <a:p>
            <a:r>
              <a:rPr lang="en-US" sz="1400" dirty="0">
                <a:latin typeface="Baskerville Old Face" panose="02020602080505020303" pitchFamily="18" charset="0"/>
              </a:rPr>
              <a:t>Maintenance:     		7</a:t>
            </a:r>
          </a:p>
          <a:p>
            <a:endParaRPr lang="en-US" sz="1400" dirty="0">
              <a:latin typeface="Baskerville Old Face" panose="02020602080505020303" pitchFamily="18" charset="0"/>
            </a:endParaRPr>
          </a:p>
          <a:p>
            <a:r>
              <a:rPr lang="en-US" sz="1400" dirty="0">
                <a:latin typeface="Baskerville Old Face" panose="02020602080505020303" pitchFamily="18" charset="0"/>
              </a:rPr>
              <a:t>Technology:  		3</a:t>
            </a:r>
          </a:p>
          <a:p>
            <a:endParaRPr lang="en-US" sz="1400" dirty="0">
              <a:latin typeface="Baskerville Old Face" panose="02020602080505020303" pitchFamily="18" charset="0"/>
            </a:endParaRPr>
          </a:p>
          <a:p>
            <a:r>
              <a:rPr lang="en-US" sz="1400" dirty="0">
                <a:latin typeface="Baskerville Old Face" panose="02020602080505020303" pitchFamily="18" charset="0"/>
              </a:rPr>
              <a:t>Transportation:     		13</a:t>
            </a:r>
          </a:p>
          <a:p>
            <a:r>
              <a:rPr lang="en-US" sz="1050" dirty="0">
                <a:latin typeface="Baskerville Old Face" panose="02020602080505020303" pitchFamily="18" charset="0"/>
              </a:rPr>
              <a:t>(5 have dual role as Para or Teacher)</a:t>
            </a:r>
          </a:p>
          <a:p>
            <a:r>
              <a:rPr lang="en-US" sz="1400" dirty="0">
                <a:latin typeface="Baskerville Old Face" panose="02020602080505020303" pitchFamily="18" charset="0"/>
              </a:rPr>
              <a:t>	</a:t>
            </a:r>
          </a:p>
          <a:p>
            <a:r>
              <a:rPr lang="en-US" sz="1400" dirty="0">
                <a:latin typeface="Baskerville Old Face" panose="02020602080505020303" pitchFamily="18" charset="0"/>
              </a:rPr>
              <a:t>	   Total Employees:	175</a:t>
            </a:r>
          </a:p>
        </p:txBody>
      </p:sp>
    </p:spTree>
    <p:extLst>
      <p:ext uri="{BB962C8B-B14F-4D97-AF65-F5344CB8AC3E}">
        <p14:creationId xmlns:p14="http://schemas.microsoft.com/office/powerpoint/2010/main" val="104152004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62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Transportation Report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4707466"/>
            <a:ext cx="266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Baskerville Old Face" panose="02020602080505020303" pitchFamily="18" charset="0"/>
              </a:rPr>
              <a:t>Department Stats:</a:t>
            </a:r>
          </a:p>
          <a:p>
            <a:r>
              <a:rPr lang="en-US" sz="1400" dirty="0">
                <a:latin typeface="Baskerville Old Face" panose="02020602080505020303" pitchFamily="18" charset="0"/>
              </a:rPr>
              <a:t>72 Sq. Miles in District</a:t>
            </a:r>
          </a:p>
          <a:p>
            <a:r>
              <a:rPr lang="en-US" sz="1400" dirty="0">
                <a:latin typeface="Baskerville Old Face" panose="02020602080505020303" pitchFamily="18" charset="0"/>
              </a:rPr>
              <a:t>12 Regular Education Bus Routes</a:t>
            </a:r>
          </a:p>
          <a:p>
            <a:r>
              <a:rPr lang="en-US" sz="1400" dirty="0">
                <a:latin typeface="Baskerville Old Face" panose="02020602080505020303" pitchFamily="18" charset="0"/>
              </a:rPr>
              <a:t>1 Special Education Bus Route</a:t>
            </a:r>
          </a:p>
          <a:p>
            <a:r>
              <a:rPr lang="en-US" sz="1400" dirty="0">
                <a:latin typeface="Baskerville Old Face" panose="02020602080505020303" pitchFamily="18" charset="0"/>
              </a:rPr>
              <a:t>12 Route Buses</a:t>
            </a:r>
          </a:p>
          <a:p>
            <a:r>
              <a:rPr lang="en-US" sz="1400" dirty="0">
                <a:latin typeface="Baskerville Old Face" panose="02020602080505020303" pitchFamily="18" charset="0"/>
              </a:rPr>
              <a:t> 3 Trip Buses</a:t>
            </a:r>
          </a:p>
          <a:p>
            <a:r>
              <a:rPr lang="en-US" sz="1400" dirty="0">
                <a:latin typeface="Baskerville Old Face" panose="02020602080505020303" pitchFamily="18" charset="0"/>
              </a:rPr>
              <a:t>11 Full Time Drivers</a:t>
            </a:r>
          </a:p>
          <a:p>
            <a:r>
              <a:rPr lang="en-US" sz="1400" dirty="0">
                <a:latin typeface="Baskerville Old Face" panose="02020602080505020303" pitchFamily="18" charset="0"/>
              </a:rPr>
              <a:t> 3 Full Time Employees</a:t>
            </a:r>
          </a:p>
          <a:p>
            <a:r>
              <a:rPr lang="en-US" sz="1400" dirty="0">
                <a:latin typeface="Baskerville Old Face" panose="02020602080505020303" pitchFamily="18" charset="0"/>
              </a:rPr>
              <a:t> 0 Substitutes</a:t>
            </a:r>
          </a:p>
          <a:p>
            <a:endParaRPr lang="en-US" sz="1600" dirty="0">
              <a:latin typeface="Baskerville Old Face" panose="02020602080505020303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999085"/>
              </p:ext>
            </p:extLst>
          </p:nvPr>
        </p:nvGraphicFramePr>
        <p:xfrm>
          <a:off x="1614488" y="987425"/>
          <a:ext cx="5915025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Worksheet" r:id="rId4" imgW="5914989" imgH="3686272" progId="Excel.Sheet.12">
                  <p:embed/>
                </p:oleObj>
              </mc:Choice>
              <mc:Fallback>
                <p:oleObj name="Worksheet" r:id="rId4" imgW="5914989" imgH="3686272" progId="Excel.Sheet.12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987425"/>
                        <a:ext cx="5915025" cy="368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E91CF07-717C-4BB3-9C4A-A03F30452D8E}"/>
              </a:ext>
            </a:extLst>
          </p:cNvPr>
          <p:cNvSpPr txBox="1"/>
          <p:nvPr/>
        </p:nvSpPr>
        <p:spPr>
          <a:xfrm>
            <a:off x="4267200" y="4707466"/>
            <a:ext cx="266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skerville Old Face" panose="02020602080505020303" pitchFamily="18" charset="0"/>
              </a:rPr>
              <a:t>Est. Regular Bus 351 miles/day</a:t>
            </a:r>
          </a:p>
          <a:p>
            <a:r>
              <a:rPr lang="en-US" sz="1200" dirty="0">
                <a:latin typeface="Baskerville Old Face" panose="02020602080505020303" pitchFamily="18" charset="0"/>
              </a:rPr>
              <a:t>Est. Special Education Bus 80 miles/day</a:t>
            </a:r>
          </a:p>
          <a:p>
            <a:endParaRPr lang="en-US" sz="1400" b="1" dirty="0">
              <a:latin typeface="Baskerville Old Face" panose="02020602080505020303" pitchFamily="18" charset="0"/>
            </a:endParaRPr>
          </a:p>
          <a:p>
            <a:endParaRPr lang="en-US" sz="1400" b="1" dirty="0">
              <a:latin typeface="Baskerville Old Face" panose="02020602080505020303" pitchFamily="18" charset="0"/>
            </a:endParaRPr>
          </a:p>
          <a:p>
            <a:r>
              <a:rPr lang="en-US" sz="1400" b="1" dirty="0">
                <a:latin typeface="Baskerville Old Face" panose="02020602080505020303" pitchFamily="18" charset="0"/>
              </a:rPr>
              <a:t>Department Future Needs:</a:t>
            </a:r>
          </a:p>
          <a:p>
            <a:r>
              <a:rPr lang="en-US" sz="1400" dirty="0">
                <a:latin typeface="Baskerville Old Face" panose="02020602080505020303" pitchFamily="18" charset="0"/>
              </a:rPr>
              <a:t>Special Needs Bus</a:t>
            </a:r>
          </a:p>
          <a:p>
            <a:r>
              <a:rPr lang="en-US" sz="1400" dirty="0">
                <a:latin typeface="Baskerville Old Face" panose="02020602080505020303" pitchFamily="18" charset="0"/>
              </a:rPr>
              <a:t>77 passenger Regular School Bus</a:t>
            </a:r>
          </a:p>
          <a:p>
            <a:endParaRPr lang="en-US" sz="1600" dirty="0">
              <a:latin typeface="Baskerville Old Face" panose="020206020805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446765"/>
      </p:ext>
    </p:extLst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4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000000"/>
      </a:accent1>
      <a:accent2>
        <a:srgbClr val="00000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E99C92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4674</TotalTime>
  <Words>906</Words>
  <Application>Microsoft Office PowerPoint</Application>
  <PresentationFormat>On-screen Show (4:3)</PresentationFormat>
  <Paragraphs>486</Paragraphs>
  <Slides>22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Baskerville Old Face</vt:lpstr>
      <vt:lpstr>Bookman Old Style</vt:lpstr>
      <vt:lpstr>Calibri</vt:lpstr>
      <vt:lpstr>Franklin Gothic Book</vt:lpstr>
      <vt:lpstr>Perpetua</vt:lpstr>
      <vt:lpstr>Symbol</vt:lpstr>
      <vt:lpstr>Times New Roman</vt:lpstr>
      <vt:lpstr>Wingdings 2</vt:lpstr>
      <vt:lpstr>Equity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the District</dc:title>
  <dc:creator>Ashley Porter</dc:creator>
  <cp:lastModifiedBy>Ashley Porter</cp:lastModifiedBy>
  <cp:revision>55</cp:revision>
  <cp:lastPrinted>2017-10-16T14:00:53Z</cp:lastPrinted>
  <dcterms:created xsi:type="dcterms:W3CDTF">2016-07-18T13:52:40Z</dcterms:created>
  <dcterms:modified xsi:type="dcterms:W3CDTF">2017-10-18T13:27:03Z</dcterms:modified>
</cp:coreProperties>
</file>