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Bebas Neue"/>
      <p:regular r:id="rId23"/>
    </p:embeddedFont>
    <p:embeddedFont>
      <p:font typeface="Century Gothic"/>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2" roundtripDataSignature="AMtx7mjNzU/y2MqYnMC/NE2oI7ur0d5U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00E99D1-A933-4B9A-BB77-30699468B8F5}">
  <a:tblStyle styleId="{D00E99D1-A933-4B9A-BB77-30699468B8F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CenturyGothic-regular.fntdata"/><Relationship Id="rId23" Type="http://schemas.openxmlformats.org/officeDocument/2006/relationships/font" Target="fonts/Bebas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enturyGothic-italic.fntdata"/><Relationship Id="rId25" Type="http://schemas.openxmlformats.org/officeDocument/2006/relationships/font" Target="fonts/CenturyGothic-bold.fntdata"/><Relationship Id="rId28" Type="http://schemas.openxmlformats.org/officeDocument/2006/relationships/font" Target="fonts/OpenSans-regular.fntdata"/><Relationship Id="rId27" Type="http://schemas.openxmlformats.org/officeDocument/2006/relationships/font" Target="fonts/CenturyGothic-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 name="Google Shape;2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3" name="Google Shape;9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2" name="Google Shape;10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9" name="Google Shape;10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6" name="Google Shape;11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3" name="Google Shape;12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0" name="Google Shape;13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8" name="Google Shape;13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 name="Google Shape;3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 name="Google Shape;3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6" name="Google Shape;4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 name="Google Shape;5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1" name="Google Shape;6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 name="Google Shape;6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7" name="Google Shape;7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5" name="Google Shape;8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p:cSld name="Címdia">
    <p:spTree>
      <p:nvGrpSpPr>
        <p:cNvPr id="15" name="Shape 15"/>
        <p:cNvGrpSpPr/>
        <p:nvPr/>
      </p:nvGrpSpPr>
      <p:grpSpPr>
        <a:xfrm>
          <a:off x="0" y="0"/>
          <a:ext cx="0" cy="0"/>
          <a:chOff x="0" y="0"/>
          <a:chExt cx="0" cy="0"/>
        </a:xfrm>
      </p:grpSpPr>
      <p:sp>
        <p:nvSpPr>
          <p:cNvPr id="16" name="Google Shape;16;p18"/>
          <p:cNvSpPr txBox="1"/>
          <p:nvPr>
            <p:ph idx="1" type="body"/>
          </p:nvPr>
        </p:nvSpPr>
        <p:spPr>
          <a:xfrm>
            <a:off x="3407701" y="4581128"/>
            <a:ext cx="8025376" cy="987592"/>
          </a:xfrm>
          <a:prstGeom prst="rect">
            <a:avLst/>
          </a:prstGeom>
          <a:noFill/>
          <a:ln>
            <a:noFill/>
          </a:ln>
        </p:spPr>
        <p:txBody>
          <a:bodyPr anchorCtr="0" anchor="ctr" bIns="45700" lIns="0" spcFirstLastPara="1" rIns="0" wrap="square" tIns="45700">
            <a:normAutofit/>
          </a:bodyPr>
          <a:lstStyle>
            <a:lvl1pPr indent="-228600" lvl="0" marL="457200" algn="r">
              <a:spcBef>
                <a:spcPts val="640"/>
              </a:spcBef>
              <a:spcAft>
                <a:spcPts val="0"/>
              </a:spcAft>
              <a:buClr>
                <a:srgbClr val="5D5D5D"/>
              </a:buClr>
              <a:buSzPts val="3200"/>
              <a:buFont typeface="Noto Sans Symbols"/>
              <a:buNone/>
              <a:defRPr b="0" sz="3200">
                <a:solidFill>
                  <a:srgbClr val="5D5D5D"/>
                </a:solidFill>
                <a:latin typeface="Open Sans"/>
                <a:ea typeface="Open Sans"/>
                <a:cs typeface="Open Sans"/>
                <a:sym typeface="Open Sans"/>
              </a:defRPr>
            </a:lvl1pPr>
            <a:lvl2pPr indent="-355600" lvl="1" marL="914400" marR="0" algn="l">
              <a:lnSpc>
                <a:spcPct val="100000"/>
              </a:lnSpc>
              <a:spcBef>
                <a:spcPts val="400"/>
              </a:spcBef>
              <a:spcAft>
                <a:spcPts val="0"/>
              </a:spcAft>
              <a:buClr>
                <a:schemeClr val="lt1"/>
              </a:buClr>
              <a:buSzPts val="2000"/>
              <a:buFont typeface="Arial"/>
              <a:buChar char="–"/>
              <a:defRPr sz="2000">
                <a:solidFill>
                  <a:schemeClr val="lt1"/>
                </a:solidFill>
                <a:latin typeface="Open Sans"/>
                <a:ea typeface="Open Sans"/>
                <a:cs typeface="Open Sans"/>
                <a:sym typeface="Open Sans"/>
              </a:defRPr>
            </a:lvl2pPr>
            <a:lvl3pPr indent="-355600" lvl="2" marL="1371600" marR="0" algn="l">
              <a:lnSpc>
                <a:spcPct val="100000"/>
              </a:lnSpc>
              <a:spcBef>
                <a:spcPts val="400"/>
              </a:spcBef>
              <a:spcAft>
                <a:spcPts val="0"/>
              </a:spcAft>
              <a:buClr>
                <a:schemeClr val="lt1"/>
              </a:buClr>
              <a:buSzPts val="2000"/>
              <a:buFont typeface="Noto Sans Symbols"/>
              <a:buChar char="▪"/>
              <a:defRPr sz="2000">
                <a:solidFill>
                  <a:schemeClr val="lt1"/>
                </a:solidFill>
                <a:latin typeface="Open Sans"/>
                <a:ea typeface="Open Sans"/>
                <a:cs typeface="Open Sans"/>
                <a:sym typeface="Open Sans"/>
              </a:defRPr>
            </a:lvl3pPr>
            <a:lvl4pPr indent="-355600" lvl="3" marL="1828800" marR="0" algn="l">
              <a:lnSpc>
                <a:spcPct val="100000"/>
              </a:lnSpc>
              <a:spcBef>
                <a:spcPts val="400"/>
              </a:spcBef>
              <a:spcAft>
                <a:spcPts val="0"/>
              </a:spcAft>
              <a:buClr>
                <a:schemeClr val="lt1"/>
              </a:buClr>
              <a:buSzPts val="2000"/>
              <a:buFont typeface="Arial"/>
              <a:buChar char="–"/>
              <a:defRPr sz="2000">
                <a:solidFill>
                  <a:schemeClr val="lt1"/>
                </a:solidFill>
                <a:latin typeface="Open Sans"/>
                <a:ea typeface="Open Sans"/>
                <a:cs typeface="Open Sans"/>
                <a:sym typeface="Open Sans"/>
              </a:defRPr>
            </a:lvl4pPr>
            <a:lvl5pPr indent="-355600" lvl="4" marL="2286000" marR="0" algn="l">
              <a:lnSpc>
                <a:spcPct val="100000"/>
              </a:lnSpc>
              <a:spcBef>
                <a:spcPts val="400"/>
              </a:spcBef>
              <a:spcAft>
                <a:spcPts val="0"/>
              </a:spcAft>
              <a:buClr>
                <a:schemeClr val="lt1"/>
              </a:buClr>
              <a:buSzPts val="2000"/>
              <a:buFont typeface="Arial"/>
              <a:buChar char="»"/>
              <a:defRPr sz="2000">
                <a:solidFill>
                  <a:schemeClr val="lt1"/>
                </a:solidFill>
                <a:latin typeface="Open Sans"/>
                <a:ea typeface="Open Sans"/>
                <a:cs typeface="Open Sans"/>
                <a:sym typeface="Open Sans"/>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 name="Google Shape;17;p18"/>
          <p:cNvSpPr txBox="1"/>
          <p:nvPr>
            <p:ph type="title"/>
          </p:nvPr>
        </p:nvSpPr>
        <p:spPr>
          <a:xfrm>
            <a:off x="1391478" y="1628800"/>
            <a:ext cx="9906069" cy="1237816"/>
          </a:xfrm>
          <a:prstGeom prst="rect">
            <a:avLst/>
          </a:prstGeom>
          <a:noFill/>
          <a:ln>
            <a:noFill/>
          </a:ln>
        </p:spPr>
        <p:txBody>
          <a:bodyPr anchorCtr="0" anchor="ctr" bIns="45700" lIns="0" spcFirstLastPara="1" rIns="91425" wrap="square" tIns="45700">
            <a:noAutofit/>
          </a:bodyPr>
          <a:lstStyle>
            <a:lvl1pPr lvl="0" algn="l">
              <a:spcBef>
                <a:spcPts val="0"/>
              </a:spcBef>
              <a:spcAft>
                <a:spcPts val="0"/>
              </a:spcAft>
              <a:buSzPts val="1400"/>
              <a:buNone/>
              <a:defRPr sz="4800">
                <a:solidFill>
                  <a:srgbClr val="595959"/>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tartalom">
  <p:cSld name="Cím és tartalom">
    <p:spTree>
      <p:nvGrpSpPr>
        <p:cNvPr id="18" name="Shape 18"/>
        <p:cNvGrpSpPr/>
        <p:nvPr/>
      </p:nvGrpSpPr>
      <p:grpSpPr>
        <a:xfrm>
          <a:off x="0" y="0"/>
          <a:ext cx="0" cy="0"/>
          <a:chOff x="0" y="0"/>
          <a:chExt cx="0" cy="0"/>
        </a:xfrm>
      </p:grpSpPr>
      <p:sp>
        <p:nvSpPr>
          <p:cNvPr id="19" name="Google Shape;19;p19"/>
          <p:cNvSpPr txBox="1"/>
          <p:nvPr>
            <p:ph idx="1" type="body"/>
          </p:nvPr>
        </p:nvSpPr>
        <p:spPr>
          <a:xfrm>
            <a:off x="815413" y="1556793"/>
            <a:ext cx="10465163" cy="4176463"/>
          </a:xfrm>
          <a:prstGeom prst="rect">
            <a:avLst/>
          </a:prstGeom>
          <a:noFill/>
          <a:ln>
            <a:noFill/>
          </a:ln>
        </p:spPr>
        <p:txBody>
          <a:bodyPr anchorCtr="0" anchor="t" bIns="45700" lIns="0" spcFirstLastPara="1" rIns="0" wrap="square" tIns="45700">
            <a:normAutofit/>
          </a:bodyPr>
          <a:lstStyle>
            <a:lvl1pPr indent="-406400" lvl="0" marL="457200" algn="l">
              <a:lnSpc>
                <a:spcPct val="100000"/>
              </a:lnSpc>
              <a:spcBef>
                <a:spcPts val="600"/>
              </a:spcBef>
              <a:spcAft>
                <a:spcPts val="0"/>
              </a:spcAft>
              <a:buClr>
                <a:srgbClr val="5D5D5D"/>
              </a:buClr>
              <a:buSzPts val="2800"/>
              <a:buFont typeface="Noto Sans Symbols"/>
              <a:buChar char="⮚"/>
              <a:defRPr sz="2800">
                <a:solidFill>
                  <a:srgbClr val="5D5D5D"/>
                </a:solidFill>
                <a:latin typeface="Arial"/>
                <a:ea typeface="Arial"/>
                <a:cs typeface="Arial"/>
                <a:sym typeface="Arial"/>
              </a:defRPr>
            </a:lvl1pPr>
            <a:lvl2pPr indent="-381000" lvl="1" marL="914400" marR="0" algn="l">
              <a:lnSpc>
                <a:spcPct val="100000"/>
              </a:lnSpc>
              <a:spcBef>
                <a:spcPts val="600"/>
              </a:spcBef>
              <a:spcAft>
                <a:spcPts val="0"/>
              </a:spcAft>
              <a:buClr>
                <a:srgbClr val="5D5D5D"/>
              </a:buClr>
              <a:buSzPts val="2400"/>
              <a:buFont typeface="Noto Sans Symbols"/>
              <a:buChar char="❑"/>
              <a:defRPr sz="2400">
                <a:solidFill>
                  <a:srgbClr val="5D5D5D"/>
                </a:solidFill>
                <a:latin typeface="Arial"/>
                <a:ea typeface="Arial"/>
                <a:cs typeface="Arial"/>
                <a:sym typeface="Arial"/>
              </a:defRPr>
            </a:lvl2pPr>
            <a:lvl3pPr indent="-381000" lvl="2" marL="1371600" marR="0" algn="l">
              <a:lnSpc>
                <a:spcPct val="100000"/>
              </a:lnSpc>
              <a:spcBef>
                <a:spcPts val="600"/>
              </a:spcBef>
              <a:spcAft>
                <a:spcPts val="0"/>
              </a:spcAft>
              <a:buClr>
                <a:srgbClr val="5D5D5D"/>
              </a:buClr>
              <a:buSzPts val="2400"/>
              <a:buFont typeface="Noto Sans Symbols"/>
              <a:buChar char="▪"/>
              <a:defRPr sz="2400">
                <a:solidFill>
                  <a:srgbClr val="5D5D5D"/>
                </a:solidFill>
                <a:latin typeface="Arial"/>
                <a:ea typeface="Arial"/>
                <a:cs typeface="Arial"/>
                <a:sym typeface="Arial"/>
              </a:defRPr>
            </a:lvl3pPr>
            <a:lvl4pPr indent="-381000" lvl="3" marL="1828800" marR="0" algn="l">
              <a:lnSpc>
                <a:spcPct val="100000"/>
              </a:lnSpc>
              <a:spcBef>
                <a:spcPts val="600"/>
              </a:spcBef>
              <a:spcAft>
                <a:spcPts val="0"/>
              </a:spcAft>
              <a:buClr>
                <a:srgbClr val="5D5D5D"/>
              </a:buClr>
              <a:buSzPts val="2400"/>
              <a:buFont typeface="Arial"/>
              <a:buChar char="–"/>
              <a:defRPr sz="2400">
                <a:solidFill>
                  <a:srgbClr val="5D5D5D"/>
                </a:solidFill>
                <a:latin typeface="Arial"/>
                <a:ea typeface="Arial"/>
                <a:cs typeface="Arial"/>
                <a:sym typeface="Arial"/>
              </a:defRPr>
            </a:lvl4pPr>
            <a:lvl5pPr indent="-381000" lvl="4" marL="2286000" marR="0" algn="l">
              <a:lnSpc>
                <a:spcPct val="100000"/>
              </a:lnSpc>
              <a:spcBef>
                <a:spcPts val="600"/>
              </a:spcBef>
              <a:spcAft>
                <a:spcPts val="0"/>
              </a:spcAft>
              <a:buClr>
                <a:srgbClr val="5D5D5D"/>
              </a:buClr>
              <a:buSzPts val="2400"/>
              <a:buFont typeface="Arial"/>
              <a:buChar char="»"/>
              <a:defRPr sz="2400">
                <a:solidFill>
                  <a:srgbClr val="5D5D5D"/>
                </a:solidFill>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19"/>
          <p:cNvSpPr txBox="1"/>
          <p:nvPr>
            <p:ph type="title"/>
          </p:nvPr>
        </p:nvSpPr>
        <p:spPr>
          <a:xfrm>
            <a:off x="695400" y="188640"/>
            <a:ext cx="10777197" cy="1134458"/>
          </a:xfrm>
          <a:prstGeom prst="rect">
            <a:avLst/>
          </a:prstGeom>
          <a:noFill/>
          <a:ln>
            <a:noFill/>
          </a:ln>
        </p:spPr>
        <p:txBody>
          <a:bodyPr anchorCtr="0" anchor="ctr" bIns="45700" lIns="0" spcFirstLastPara="1" rIns="91425" wrap="square" tIns="45700">
            <a:noAutofit/>
          </a:bodyPr>
          <a:lstStyle>
            <a:lvl1pPr lvl="0" algn="l">
              <a:spcBef>
                <a:spcPts val="0"/>
              </a:spcBef>
              <a:spcAft>
                <a:spcPts val="0"/>
              </a:spcAft>
              <a:buSzPts val="1400"/>
              <a:buNone/>
              <a:defRPr sz="3200">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1" i="0" sz="1200" u="none" cap="none" strike="noStrike">
                <a:solidFill>
                  <a:schemeClr val="lt1"/>
                </a:solidFill>
                <a:latin typeface="Calibri"/>
                <a:ea typeface="Calibri"/>
                <a:cs typeface="Calibri"/>
                <a:sym typeface="Calibri"/>
              </a:defRPr>
            </a:lvl1pPr>
            <a:lvl2pPr indent="0" lvl="1" marL="0" marR="0" algn="r">
              <a:spcBef>
                <a:spcPts val="0"/>
              </a:spcBef>
              <a:spcAft>
                <a:spcPts val="0"/>
              </a:spcAft>
              <a:buNone/>
              <a:defRPr b="1" i="0" sz="1200" u="none" cap="none" strike="noStrike">
                <a:solidFill>
                  <a:schemeClr val="lt1"/>
                </a:solidFill>
                <a:latin typeface="Calibri"/>
                <a:ea typeface="Calibri"/>
                <a:cs typeface="Calibri"/>
                <a:sym typeface="Calibri"/>
              </a:defRPr>
            </a:lvl2pPr>
            <a:lvl3pPr indent="0" lvl="2" marL="0" marR="0" algn="r">
              <a:spcBef>
                <a:spcPts val="0"/>
              </a:spcBef>
              <a:spcAft>
                <a:spcPts val="0"/>
              </a:spcAft>
              <a:buNone/>
              <a:defRPr b="1" i="0" sz="1200" u="none" cap="none" strike="noStrike">
                <a:solidFill>
                  <a:schemeClr val="lt1"/>
                </a:solidFill>
                <a:latin typeface="Calibri"/>
                <a:ea typeface="Calibri"/>
                <a:cs typeface="Calibri"/>
                <a:sym typeface="Calibri"/>
              </a:defRPr>
            </a:lvl3pPr>
            <a:lvl4pPr indent="0" lvl="3" marL="0" marR="0" algn="r">
              <a:spcBef>
                <a:spcPts val="0"/>
              </a:spcBef>
              <a:spcAft>
                <a:spcPts val="0"/>
              </a:spcAft>
              <a:buNone/>
              <a:defRPr b="1" i="0" sz="1200" u="none" cap="none" strike="noStrike">
                <a:solidFill>
                  <a:schemeClr val="lt1"/>
                </a:solidFill>
                <a:latin typeface="Calibri"/>
                <a:ea typeface="Calibri"/>
                <a:cs typeface="Calibri"/>
                <a:sym typeface="Calibri"/>
              </a:defRPr>
            </a:lvl4pPr>
            <a:lvl5pPr indent="0" lvl="4" marL="0" marR="0" algn="r">
              <a:spcBef>
                <a:spcPts val="0"/>
              </a:spcBef>
              <a:spcAft>
                <a:spcPts val="0"/>
              </a:spcAft>
              <a:buNone/>
              <a:defRPr b="1" i="0" sz="1200" u="none" cap="none" strike="noStrike">
                <a:solidFill>
                  <a:schemeClr val="lt1"/>
                </a:solidFill>
                <a:latin typeface="Calibri"/>
                <a:ea typeface="Calibri"/>
                <a:cs typeface="Calibri"/>
                <a:sym typeface="Calibri"/>
              </a:defRPr>
            </a:lvl5pPr>
            <a:lvl6pPr indent="0" lvl="5" marL="0" marR="0" algn="r">
              <a:spcBef>
                <a:spcPts val="0"/>
              </a:spcBef>
              <a:spcAft>
                <a:spcPts val="0"/>
              </a:spcAft>
              <a:buNone/>
              <a:defRPr b="1" i="0" sz="1200" u="none" cap="none" strike="noStrike">
                <a:solidFill>
                  <a:schemeClr val="lt1"/>
                </a:solidFill>
                <a:latin typeface="Calibri"/>
                <a:ea typeface="Calibri"/>
                <a:cs typeface="Calibri"/>
                <a:sym typeface="Calibri"/>
              </a:defRPr>
            </a:lvl6pPr>
            <a:lvl7pPr indent="0" lvl="6" marL="0" marR="0" algn="r">
              <a:spcBef>
                <a:spcPts val="0"/>
              </a:spcBef>
              <a:spcAft>
                <a:spcPts val="0"/>
              </a:spcAft>
              <a:buNone/>
              <a:defRPr b="1" i="0" sz="1200" u="none" cap="none" strike="noStrike">
                <a:solidFill>
                  <a:schemeClr val="lt1"/>
                </a:solidFill>
                <a:latin typeface="Calibri"/>
                <a:ea typeface="Calibri"/>
                <a:cs typeface="Calibri"/>
                <a:sym typeface="Calibri"/>
              </a:defRPr>
            </a:lvl7pPr>
            <a:lvl8pPr indent="0" lvl="7" marL="0" marR="0" algn="r">
              <a:spcBef>
                <a:spcPts val="0"/>
              </a:spcBef>
              <a:spcAft>
                <a:spcPts val="0"/>
              </a:spcAft>
              <a:buNone/>
              <a:defRPr b="1" i="0" sz="1200" u="none" cap="none" strike="noStrike">
                <a:solidFill>
                  <a:schemeClr val="lt1"/>
                </a:solidFill>
                <a:latin typeface="Calibri"/>
                <a:ea typeface="Calibri"/>
                <a:cs typeface="Calibri"/>
                <a:sym typeface="Calibri"/>
              </a:defRPr>
            </a:lvl8pPr>
            <a:lvl9pPr indent="0" lvl="8" marL="0" marR="0" algn="r">
              <a:spcBef>
                <a:spcPts val="0"/>
              </a:spcBef>
              <a:spcAft>
                <a:spcPts val="0"/>
              </a:spcAft>
              <a:buNone/>
              <a:defRPr b="1"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19"/>
          <p:cNvSpPr txBox="1"/>
          <p:nvPr/>
        </p:nvSpPr>
        <p:spPr>
          <a:xfrm>
            <a:off x="527381" y="6237312"/>
            <a:ext cx="10657184" cy="576065"/>
          </a:xfrm>
          <a:prstGeom prst="rect">
            <a:avLst/>
          </a:prstGeom>
          <a:noFill/>
          <a:ln>
            <a:noFill/>
          </a:ln>
        </p:spPr>
        <p:txBody>
          <a:bodyPr anchorCtr="0" anchor="ctr" bIns="45700" lIns="0" spcFirstLastPara="1" rIns="91425" wrap="square" tIns="45700">
            <a:noAutofit/>
          </a:bodyPr>
          <a:lstStyle/>
          <a:p>
            <a:pPr indent="0" lvl="0" marL="0" marR="0" rtl="0" algn="l">
              <a:spcBef>
                <a:spcPts val="0"/>
              </a:spcBef>
              <a:spcAft>
                <a:spcPts val="0"/>
              </a:spcAft>
              <a:buNone/>
            </a:pPr>
            <a:r>
              <a:rPr b="0" i="0" lang="en-US" sz="2800" u="none" cap="none" strike="noStrike">
                <a:solidFill>
                  <a:schemeClr val="lt1"/>
                </a:solidFill>
                <a:latin typeface="Century Gothic"/>
                <a:ea typeface="Century Gothic"/>
                <a:cs typeface="Century Gothic"/>
                <a:sym typeface="Century Gothic"/>
              </a:rPr>
              <a:t>2019-20 Annual Report</a:t>
            </a:r>
            <a:endParaRPr b="0" i="0" sz="2800" u="none" cap="none" strike="noStrike">
              <a:solidFill>
                <a:schemeClr val="lt1"/>
              </a:solidFill>
              <a:latin typeface="Century Gothic"/>
              <a:ea typeface="Century Gothic"/>
              <a:cs typeface="Century Gothic"/>
              <a:sym typeface="Century Gothic"/>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719403" y="332656"/>
            <a:ext cx="10234348" cy="120588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600" u="none" cap="none" strike="noStrike">
                <a:solidFill>
                  <a:srgbClr val="29AAE3"/>
                </a:solidFill>
                <a:latin typeface="Century Gothic"/>
                <a:ea typeface="Century Gothic"/>
                <a:cs typeface="Century Gothic"/>
                <a:sym typeface="Century Gothic"/>
              </a:defRPr>
            </a:lvl1pPr>
            <a:lvl2pPr lvl="1" marR="0" rtl="0" algn="l">
              <a:spcBef>
                <a:spcPts val="0"/>
              </a:spcBef>
              <a:spcAft>
                <a:spcPts val="0"/>
              </a:spcAft>
              <a:buSzPts val="1400"/>
              <a:buNone/>
              <a:defRPr b="0" i="0" sz="3600" u="none" cap="none" strike="noStrike">
                <a:solidFill>
                  <a:srgbClr val="264676"/>
                </a:solidFill>
                <a:latin typeface="Bebas Neue"/>
                <a:ea typeface="Bebas Neue"/>
                <a:cs typeface="Bebas Neue"/>
                <a:sym typeface="Bebas Neue"/>
              </a:defRPr>
            </a:lvl2pPr>
            <a:lvl3pPr lvl="2" marR="0" rtl="0" algn="l">
              <a:spcBef>
                <a:spcPts val="0"/>
              </a:spcBef>
              <a:spcAft>
                <a:spcPts val="0"/>
              </a:spcAft>
              <a:buSzPts val="1400"/>
              <a:buNone/>
              <a:defRPr b="0" i="0" sz="3600" u="none" cap="none" strike="noStrike">
                <a:solidFill>
                  <a:srgbClr val="264676"/>
                </a:solidFill>
                <a:latin typeface="Bebas Neue"/>
                <a:ea typeface="Bebas Neue"/>
                <a:cs typeface="Bebas Neue"/>
                <a:sym typeface="Bebas Neue"/>
              </a:defRPr>
            </a:lvl3pPr>
            <a:lvl4pPr lvl="3" marR="0" rtl="0" algn="l">
              <a:spcBef>
                <a:spcPts val="0"/>
              </a:spcBef>
              <a:spcAft>
                <a:spcPts val="0"/>
              </a:spcAft>
              <a:buSzPts val="1400"/>
              <a:buNone/>
              <a:defRPr b="0" i="0" sz="3600" u="none" cap="none" strike="noStrike">
                <a:solidFill>
                  <a:srgbClr val="264676"/>
                </a:solidFill>
                <a:latin typeface="Bebas Neue"/>
                <a:ea typeface="Bebas Neue"/>
                <a:cs typeface="Bebas Neue"/>
                <a:sym typeface="Bebas Neue"/>
              </a:defRPr>
            </a:lvl4pPr>
            <a:lvl5pPr lvl="4" marR="0" rtl="0" algn="l">
              <a:spcBef>
                <a:spcPts val="0"/>
              </a:spcBef>
              <a:spcAft>
                <a:spcPts val="0"/>
              </a:spcAft>
              <a:buSzPts val="1400"/>
              <a:buNone/>
              <a:defRPr b="0" i="0" sz="3600" u="none" cap="none" strike="noStrike">
                <a:solidFill>
                  <a:srgbClr val="264676"/>
                </a:solidFill>
                <a:latin typeface="Bebas Neue"/>
                <a:ea typeface="Bebas Neue"/>
                <a:cs typeface="Bebas Neue"/>
                <a:sym typeface="Bebas Neue"/>
              </a:defRPr>
            </a:lvl5pPr>
            <a:lvl6pPr lvl="5" marR="0" rtl="0" algn="l">
              <a:spcBef>
                <a:spcPts val="0"/>
              </a:spcBef>
              <a:spcAft>
                <a:spcPts val="0"/>
              </a:spcAft>
              <a:buSzPts val="1400"/>
              <a:buNone/>
              <a:defRPr b="0" i="0" sz="3600" u="none" cap="none" strike="noStrike">
                <a:solidFill>
                  <a:srgbClr val="264676"/>
                </a:solidFill>
                <a:latin typeface="Bebas Neue"/>
                <a:ea typeface="Bebas Neue"/>
                <a:cs typeface="Bebas Neue"/>
                <a:sym typeface="Bebas Neue"/>
              </a:defRPr>
            </a:lvl6pPr>
            <a:lvl7pPr lvl="6" marR="0" rtl="0" algn="l">
              <a:spcBef>
                <a:spcPts val="0"/>
              </a:spcBef>
              <a:spcAft>
                <a:spcPts val="0"/>
              </a:spcAft>
              <a:buSzPts val="1400"/>
              <a:buNone/>
              <a:defRPr b="0" i="0" sz="3600" u="none" cap="none" strike="noStrike">
                <a:solidFill>
                  <a:srgbClr val="264676"/>
                </a:solidFill>
                <a:latin typeface="Bebas Neue"/>
                <a:ea typeface="Bebas Neue"/>
                <a:cs typeface="Bebas Neue"/>
                <a:sym typeface="Bebas Neue"/>
              </a:defRPr>
            </a:lvl7pPr>
            <a:lvl8pPr lvl="7" marR="0" rtl="0" algn="l">
              <a:spcBef>
                <a:spcPts val="0"/>
              </a:spcBef>
              <a:spcAft>
                <a:spcPts val="0"/>
              </a:spcAft>
              <a:buSzPts val="1400"/>
              <a:buNone/>
              <a:defRPr b="0" i="0" sz="3600" u="none" cap="none" strike="noStrike">
                <a:solidFill>
                  <a:srgbClr val="264676"/>
                </a:solidFill>
                <a:latin typeface="Bebas Neue"/>
                <a:ea typeface="Bebas Neue"/>
                <a:cs typeface="Bebas Neue"/>
                <a:sym typeface="Bebas Neue"/>
              </a:defRPr>
            </a:lvl8pPr>
            <a:lvl9pPr lvl="8" marR="0" rtl="0" algn="l">
              <a:spcBef>
                <a:spcPts val="0"/>
              </a:spcBef>
              <a:spcAft>
                <a:spcPts val="0"/>
              </a:spcAft>
              <a:buSzPts val="1400"/>
              <a:buNone/>
              <a:defRPr b="0" i="0" sz="3600" u="none" cap="none" strike="noStrike">
                <a:solidFill>
                  <a:srgbClr val="264676"/>
                </a:solidFill>
                <a:latin typeface="Bebas Neue"/>
                <a:ea typeface="Bebas Neue"/>
                <a:cs typeface="Bebas Neue"/>
                <a:sym typeface="Bebas Neue"/>
              </a:defRPr>
            </a:lvl9pPr>
          </a:lstStyle>
          <a:p/>
        </p:txBody>
      </p:sp>
      <p:sp>
        <p:nvSpPr>
          <p:cNvPr id="11" name="Google Shape;11;p17"/>
          <p:cNvSpPr txBox="1"/>
          <p:nvPr>
            <p:ph idx="1" type="body"/>
          </p:nvPr>
        </p:nvSpPr>
        <p:spPr>
          <a:xfrm>
            <a:off x="815414" y="1772816"/>
            <a:ext cx="10138337" cy="3939332"/>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rgbClr val="5D5D5D"/>
              </a:buClr>
              <a:buSzPts val="2800"/>
              <a:buFont typeface="Noto Sans Symbols"/>
              <a:buChar char="▪"/>
              <a:defRPr b="0" i="0" sz="2800" u="none" cap="none" strike="noStrike">
                <a:solidFill>
                  <a:srgbClr val="5D5D5D"/>
                </a:solidFill>
                <a:latin typeface="Arial"/>
                <a:ea typeface="Arial"/>
                <a:cs typeface="Arial"/>
                <a:sym typeface="Arial"/>
              </a:defRPr>
            </a:lvl1pPr>
            <a:lvl2pPr indent="-406400" lvl="1" marL="914400" marR="0" rtl="0" algn="l">
              <a:spcBef>
                <a:spcPts val="560"/>
              </a:spcBef>
              <a:spcAft>
                <a:spcPts val="0"/>
              </a:spcAft>
              <a:buClr>
                <a:srgbClr val="5D5D5D"/>
              </a:buClr>
              <a:buSzPts val="2800"/>
              <a:buFont typeface="Courier New"/>
              <a:buChar char="o"/>
              <a:defRPr b="0" i="0" sz="2800" u="none" cap="none" strike="noStrike">
                <a:solidFill>
                  <a:srgbClr val="5D5D5D"/>
                </a:solidFill>
                <a:latin typeface="Arial"/>
                <a:ea typeface="Arial"/>
                <a:cs typeface="Arial"/>
                <a:sym typeface="Arial"/>
              </a:defRPr>
            </a:lvl2pPr>
            <a:lvl3pPr indent="-228600" lvl="2" marL="1371600" marR="0" rtl="0" algn="l">
              <a:spcBef>
                <a:spcPts val="560"/>
              </a:spcBef>
              <a:spcAft>
                <a:spcPts val="0"/>
              </a:spcAft>
              <a:buSzPts val="1400"/>
              <a:buNone/>
              <a:defRPr b="0" i="0" sz="2800" u="none" cap="none" strike="noStrike">
                <a:solidFill>
                  <a:srgbClr val="5D5D5D"/>
                </a:solidFill>
                <a:latin typeface="Arial"/>
                <a:ea typeface="Arial"/>
                <a:cs typeface="Arial"/>
                <a:sym typeface="Arial"/>
              </a:defRPr>
            </a:lvl3pPr>
            <a:lvl4pPr indent="-406400" lvl="3" marL="1828800" marR="0" rtl="0" algn="l">
              <a:spcBef>
                <a:spcPts val="560"/>
              </a:spcBef>
              <a:spcAft>
                <a:spcPts val="0"/>
              </a:spcAft>
              <a:buClr>
                <a:srgbClr val="5D5D5D"/>
              </a:buClr>
              <a:buSzPts val="2800"/>
              <a:buFont typeface="Arial"/>
              <a:buChar char="–"/>
              <a:defRPr b="0" i="0" sz="2800" u="none" cap="none" strike="noStrike">
                <a:solidFill>
                  <a:srgbClr val="5D5D5D"/>
                </a:solidFill>
                <a:latin typeface="Arial"/>
                <a:ea typeface="Arial"/>
                <a:cs typeface="Arial"/>
                <a:sym typeface="Arial"/>
              </a:defRPr>
            </a:lvl4pPr>
            <a:lvl5pPr indent="-228600" lvl="4" marL="2286000" marR="0" rtl="0" algn="l">
              <a:spcBef>
                <a:spcPts val="560"/>
              </a:spcBef>
              <a:spcAft>
                <a:spcPts val="0"/>
              </a:spcAft>
              <a:buSzPts val="1400"/>
              <a:buNone/>
              <a:defRPr b="0" i="0" sz="2800" u="none" cap="none" strike="noStrike">
                <a:solidFill>
                  <a:srgbClr val="5D5D5D"/>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lt1"/>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chemeClr val="lt1"/>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chemeClr val="lt1"/>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chemeClr val="lt1"/>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chemeClr val="lt1"/>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chemeClr val="lt1"/>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chemeClr val="lt1"/>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chemeClr val="lt1"/>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 name="Shape 26"/>
        <p:cNvGrpSpPr/>
        <p:nvPr/>
      </p:nvGrpSpPr>
      <p:grpSpPr>
        <a:xfrm>
          <a:off x="0" y="0"/>
          <a:ext cx="0" cy="0"/>
          <a:chOff x="0" y="0"/>
          <a:chExt cx="0" cy="0"/>
        </a:xfrm>
      </p:grpSpPr>
      <p:sp>
        <p:nvSpPr>
          <p:cNvPr id="27" name="Google Shape;27;p1"/>
          <p:cNvSpPr txBox="1"/>
          <p:nvPr>
            <p:ph idx="1" type="body"/>
          </p:nvPr>
        </p:nvSpPr>
        <p:spPr>
          <a:xfrm>
            <a:off x="5591944" y="5157192"/>
            <a:ext cx="6019032" cy="1347632"/>
          </a:xfrm>
          <a:prstGeom prst="rect">
            <a:avLst/>
          </a:prstGeom>
          <a:noFill/>
          <a:ln>
            <a:noFill/>
          </a:ln>
        </p:spPr>
        <p:txBody>
          <a:bodyPr anchorCtr="0" anchor="ctr" bIns="45700" lIns="0" spcFirstLastPara="1" rIns="0" wrap="square" tIns="45700">
            <a:noAutofit/>
          </a:bodyPr>
          <a:lstStyle/>
          <a:p>
            <a:pPr indent="0" lvl="0" marL="0" rtl="0" algn="r">
              <a:spcBef>
                <a:spcPts val="560"/>
              </a:spcBef>
              <a:spcAft>
                <a:spcPts val="0"/>
              </a:spcAft>
              <a:buClr>
                <a:srgbClr val="5D5D5D"/>
              </a:buClr>
              <a:buSzPts val="2800"/>
              <a:buFont typeface="Noto Sans Symbols"/>
              <a:buNone/>
            </a:pPr>
            <a:r>
              <a:rPr b="1" lang="en-US" sz="4000">
                <a:solidFill>
                  <a:srgbClr val="660000"/>
                </a:solidFill>
                <a:latin typeface="Calibri"/>
                <a:ea typeface="Calibri"/>
                <a:cs typeface="Calibri"/>
                <a:sym typeface="Calibri"/>
              </a:rPr>
              <a:t>Onalaska ISD</a:t>
            </a:r>
            <a:endParaRPr b="1" sz="4000">
              <a:solidFill>
                <a:srgbClr val="660000"/>
              </a:solidFill>
              <a:latin typeface="Calibri"/>
              <a:ea typeface="Calibri"/>
              <a:cs typeface="Calibri"/>
              <a:sym typeface="Calibri"/>
            </a:endParaRPr>
          </a:p>
          <a:p>
            <a:pPr indent="0" lvl="0" marL="0" rtl="0" algn="r">
              <a:spcBef>
                <a:spcPts val="560"/>
              </a:spcBef>
              <a:spcAft>
                <a:spcPts val="0"/>
              </a:spcAft>
              <a:buClr>
                <a:srgbClr val="5D5D5D"/>
              </a:buClr>
              <a:buSzPts val="2800"/>
              <a:buFont typeface="Noto Sans Symbols"/>
              <a:buNone/>
            </a:pPr>
            <a:r>
              <a:rPr b="1" lang="en-US" sz="4000">
                <a:solidFill>
                  <a:srgbClr val="660000"/>
                </a:solidFill>
                <a:latin typeface="Calibri"/>
                <a:ea typeface="Calibri"/>
                <a:cs typeface="Calibri"/>
                <a:sym typeface="Calibri"/>
              </a:rPr>
              <a:t>February 22, 2021</a:t>
            </a:r>
            <a:endParaRPr b="1" sz="4000">
              <a:solidFill>
                <a:srgbClr val="660000"/>
              </a:solidFill>
              <a:latin typeface="Calibri"/>
              <a:ea typeface="Calibri"/>
              <a:cs typeface="Calibri"/>
              <a:sym typeface="Calibri"/>
            </a:endParaRPr>
          </a:p>
        </p:txBody>
      </p:sp>
      <p:sp>
        <p:nvSpPr>
          <p:cNvPr id="28" name="Google Shape;28;p1"/>
          <p:cNvSpPr txBox="1"/>
          <p:nvPr>
            <p:ph type="title"/>
          </p:nvPr>
        </p:nvSpPr>
        <p:spPr>
          <a:xfrm>
            <a:off x="2351584" y="1844824"/>
            <a:ext cx="7488832" cy="2520280"/>
          </a:xfrm>
          <a:prstGeom prst="rect">
            <a:avLst/>
          </a:prstGeom>
          <a:noFill/>
          <a:ln>
            <a:noFill/>
          </a:ln>
        </p:spPr>
        <p:txBody>
          <a:bodyPr anchorCtr="0" anchor="ctr" bIns="45700" lIns="0" spcFirstLastPara="1" rIns="91425" wrap="square" tIns="45700">
            <a:noAutofit/>
          </a:bodyPr>
          <a:lstStyle/>
          <a:p>
            <a:pPr indent="0" lvl="0" marL="0" rtl="0" algn="ctr">
              <a:spcBef>
                <a:spcPts val="0"/>
              </a:spcBef>
              <a:spcAft>
                <a:spcPts val="0"/>
              </a:spcAft>
              <a:buNone/>
            </a:pPr>
            <a:r>
              <a:rPr lang="en-US" sz="4400">
                <a:solidFill>
                  <a:schemeClr val="lt1"/>
                </a:solidFill>
                <a:latin typeface="Century Gothic"/>
                <a:ea typeface="Century Gothic"/>
                <a:cs typeface="Century Gothic"/>
                <a:sym typeface="Century Gothic"/>
              </a:rPr>
              <a:t>2019-20</a:t>
            </a:r>
            <a:br>
              <a:rPr lang="en-US" sz="4000">
                <a:solidFill>
                  <a:schemeClr val="lt1"/>
                </a:solidFill>
                <a:latin typeface="Century Gothic"/>
                <a:ea typeface="Century Gothic"/>
                <a:cs typeface="Century Gothic"/>
                <a:sym typeface="Century Gothic"/>
              </a:rPr>
            </a:br>
            <a:r>
              <a:rPr lang="en-US" sz="3600">
                <a:solidFill>
                  <a:schemeClr val="lt1"/>
                </a:solidFill>
                <a:latin typeface="Century Gothic"/>
                <a:ea typeface="Century Gothic"/>
                <a:cs typeface="Century Gothic"/>
                <a:sym typeface="Century Gothic"/>
              </a:rPr>
              <a:t>Annual Report</a:t>
            </a:r>
            <a:br>
              <a:rPr lang="en-US" sz="3600">
                <a:solidFill>
                  <a:schemeClr val="lt1"/>
                </a:solidFill>
                <a:latin typeface="Century Gothic"/>
                <a:ea typeface="Century Gothic"/>
                <a:cs typeface="Century Gothic"/>
                <a:sym typeface="Century Gothic"/>
              </a:rPr>
            </a:br>
            <a:r>
              <a:rPr lang="en-US" sz="3600">
                <a:solidFill>
                  <a:schemeClr val="lt1"/>
                </a:solidFill>
                <a:latin typeface="Century Gothic"/>
                <a:ea typeface="Century Gothic"/>
                <a:cs typeface="Century Gothic"/>
                <a:sym typeface="Century Gothic"/>
              </a:rPr>
              <a:t>Public Hearing</a:t>
            </a:r>
            <a:endParaRPr sz="3600">
              <a:solidFill>
                <a:schemeClr val="lt1"/>
              </a:solidFill>
              <a:latin typeface="Century Gothic"/>
              <a:ea typeface="Century Gothic"/>
              <a:cs typeface="Century Gothic"/>
              <a:sym typeface="Century Gothic"/>
            </a:endParaRPr>
          </a:p>
        </p:txBody>
      </p:sp>
      <p:pic>
        <p:nvPicPr>
          <p:cNvPr id="29" name="Google Shape;29;p1"/>
          <p:cNvPicPr preferRelativeResize="0"/>
          <p:nvPr/>
        </p:nvPicPr>
        <p:blipFill>
          <a:blip r:embed="rId4">
            <a:alphaModFix/>
          </a:blip>
          <a:stretch>
            <a:fillRect/>
          </a:stretch>
        </p:blipFill>
        <p:spPr>
          <a:xfrm>
            <a:off x="272050" y="411488"/>
            <a:ext cx="2465250" cy="2177637"/>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6" name="Google Shape;96;p10"/>
          <p:cNvSpPr txBox="1"/>
          <p:nvPr>
            <p:ph type="title"/>
          </p:nvPr>
        </p:nvSpPr>
        <p:spPr>
          <a:xfrm>
            <a:off x="595590" y="404664"/>
            <a:ext cx="9865096" cy="1134458"/>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sz="2600">
                <a:solidFill>
                  <a:srgbClr val="660000"/>
                </a:solidFill>
                <a:latin typeface="Arial"/>
                <a:ea typeface="Arial"/>
                <a:cs typeface="Arial"/>
                <a:sym typeface="Arial"/>
              </a:rPr>
              <a:t>Section 2</a:t>
            </a:r>
            <a:br>
              <a:rPr b="1" lang="en-US" sz="2600">
                <a:solidFill>
                  <a:srgbClr val="660000"/>
                </a:solidFill>
                <a:latin typeface="Arial"/>
                <a:ea typeface="Arial"/>
                <a:cs typeface="Arial"/>
                <a:sym typeface="Arial"/>
              </a:rPr>
            </a:br>
            <a:r>
              <a:rPr b="1" lang="en-US" sz="2600">
                <a:solidFill>
                  <a:srgbClr val="660000"/>
                </a:solidFill>
                <a:latin typeface="Arial"/>
                <a:ea typeface="Arial"/>
                <a:cs typeface="Arial"/>
                <a:sym typeface="Arial"/>
              </a:rPr>
              <a:t>	</a:t>
            </a:r>
            <a:r>
              <a:rPr b="1" lang="en-US" sz="2000">
                <a:solidFill>
                  <a:srgbClr val="660000"/>
                </a:solidFill>
                <a:latin typeface="Arial"/>
                <a:ea typeface="Arial"/>
                <a:cs typeface="Arial"/>
                <a:sym typeface="Arial"/>
              </a:rPr>
              <a:t>PEIMS Financial Standard Reports (2018-19 Financial Actual Reports)</a:t>
            </a:r>
            <a:endParaRPr b="1">
              <a:solidFill>
                <a:srgbClr val="660000"/>
              </a:solidFill>
            </a:endParaRPr>
          </a:p>
        </p:txBody>
      </p:sp>
      <p:sp>
        <p:nvSpPr>
          <p:cNvPr id="97" name="Google Shape;97;p10"/>
          <p:cNvSpPr/>
          <p:nvPr/>
        </p:nvSpPr>
        <p:spPr>
          <a:xfrm>
            <a:off x="1016694" y="1772816"/>
            <a:ext cx="4511444" cy="2777835"/>
          </a:xfrm>
          <a:prstGeom prst="roundRect">
            <a:avLst>
              <a:gd fmla="val 16667" name="adj"/>
            </a:avLst>
          </a:prstGeom>
          <a:solidFill>
            <a:schemeClr val="lt1"/>
          </a:solidFill>
          <a:ln cap="flat" cmpd="sng" w="28575">
            <a:solidFill>
              <a:srgbClr val="29AA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5D5D5D"/>
              </a:buClr>
              <a:buSzPts val="2000"/>
              <a:buFont typeface="Noto Sans Symbols"/>
              <a:buNone/>
            </a:pPr>
            <a:r>
              <a:rPr b="1" i="0" lang="en-US" sz="2000" u="none" cap="none" strike="noStrike">
                <a:solidFill>
                  <a:srgbClr val="5D5D5D"/>
                </a:solidFill>
                <a:latin typeface="Calibri"/>
                <a:ea typeface="Calibri"/>
                <a:cs typeface="Calibri"/>
                <a:sym typeface="Calibri"/>
              </a:rPr>
              <a:t>2018-19 Actual Financial Data</a:t>
            </a:r>
            <a:endParaRPr/>
          </a:p>
          <a:p>
            <a:pPr indent="0" lvl="0" marL="0" marR="0" rtl="0" algn="ctr">
              <a:lnSpc>
                <a:spcPct val="90000"/>
              </a:lnSpc>
              <a:spcBef>
                <a:spcPts val="0"/>
              </a:spcBef>
              <a:spcAft>
                <a:spcPts val="0"/>
              </a:spcAft>
              <a:buClr>
                <a:srgbClr val="5D5D5D"/>
              </a:buClr>
              <a:buSzPts val="2000"/>
              <a:buFont typeface="Noto Sans Symbols"/>
              <a:buNone/>
            </a:pPr>
            <a:r>
              <a:rPr b="1" i="0" lang="en-US" sz="2000" u="none" cap="none" strike="noStrike">
                <a:solidFill>
                  <a:srgbClr val="5D5D5D"/>
                </a:solidFill>
                <a:latin typeface="Calibri"/>
                <a:ea typeface="Calibri"/>
                <a:cs typeface="Calibri"/>
                <a:sym typeface="Calibri"/>
              </a:rPr>
              <a:t>(District)</a:t>
            </a:r>
            <a:endParaRPr/>
          </a:p>
          <a:p>
            <a:pPr indent="-344488" lvl="0" marL="344488" marR="0" rtl="0" algn="l">
              <a:lnSpc>
                <a:spcPct val="90000"/>
              </a:lnSpc>
              <a:spcBef>
                <a:spcPts val="1000"/>
              </a:spcBef>
              <a:spcAft>
                <a:spcPts val="0"/>
              </a:spcAft>
              <a:buClr>
                <a:srgbClr val="7F7F7F"/>
              </a:buClr>
              <a:buSzPts val="1800"/>
              <a:buFont typeface="Noto Sans Symbols"/>
              <a:buChar char="⮚"/>
            </a:pPr>
            <a:r>
              <a:rPr b="0" i="0" lang="en-US" sz="1800" u="none" cap="none" strike="noStrike">
                <a:solidFill>
                  <a:srgbClr val="7F7F7F"/>
                </a:solidFill>
                <a:latin typeface="Calibri"/>
                <a:ea typeface="Calibri"/>
                <a:cs typeface="Calibri"/>
                <a:sym typeface="Calibri"/>
              </a:rPr>
              <a:t>Revenues</a:t>
            </a:r>
            <a:endParaRPr/>
          </a:p>
          <a:p>
            <a:pPr indent="-344488" lvl="0" marL="344488" marR="0" rtl="0" algn="l">
              <a:lnSpc>
                <a:spcPct val="90000"/>
              </a:lnSpc>
              <a:spcBef>
                <a:spcPts val="1000"/>
              </a:spcBef>
              <a:spcAft>
                <a:spcPts val="0"/>
              </a:spcAft>
              <a:buClr>
                <a:srgbClr val="7F7F7F"/>
              </a:buClr>
              <a:buSzPts val="1800"/>
              <a:buFont typeface="Noto Sans Symbols"/>
              <a:buChar char="⮚"/>
            </a:pPr>
            <a:r>
              <a:rPr b="0" i="0" lang="en-US" sz="1800" u="none" cap="none" strike="noStrike">
                <a:solidFill>
                  <a:srgbClr val="7F7F7F"/>
                </a:solidFill>
                <a:latin typeface="Calibri"/>
                <a:ea typeface="Calibri"/>
                <a:cs typeface="Calibri"/>
                <a:sym typeface="Calibri"/>
              </a:rPr>
              <a:t>Expenditures </a:t>
            </a:r>
            <a:endParaRPr/>
          </a:p>
          <a:p>
            <a:pPr indent="-344488" lvl="0" marL="344488" marR="0" rtl="0" algn="l">
              <a:lnSpc>
                <a:spcPct val="90000"/>
              </a:lnSpc>
              <a:spcBef>
                <a:spcPts val="1000"/>
              </a:spcBef>
              <a:spcAft>
                <a:spcPts val="0"/>
              </a:spcAft>
              <a:buClr>
                <a:srgbClr val="7F7F7F"/>
              </a:buClr>
              <a:buSzPts val="1800"/>
              <a:buFont typeface="Noto Sans Symbols"/>
              <a:buChar char="⮚"/>
            </a:pPr>
            <a:r>
              <a:rPr b="0" i="0" lang="en-US" sz="1800" u="none" cap="none" strike="noStrike">
                <a:solidFill>
                  <a:srgbClr val="7F7F7F"/>
                </a:solidFill>
                <a:latin typeface="Calibri"/>
                <a:ea typeface="Calibri"/>
                <a:cs typeface="Calibri"/>
                <a:sym typeface="Calibri"/>
              </a:rPr>
              <a:t>Disbursements</a:t>
            </a:r>
            <a:endParaRPr/>
          </a:p>
          <a:p>
            <a:pPr indent="-344488" lvl="0" marL="344488" marR="0" rtl="0" algn="l">
              <a:lnSpc>
                <a:spcPct val="90000"/>
              </a:lnSpc>
              <a:spcBef>
                <a:spcPts val="1000"/>
              </a:spcBef>
              <a:spcAft>
                <a:spcPts val="0"/>
              </a:spcAft>
              <a:buClr>
                <a:srgbClr val="7F7F7F"/>
              </a:buClr>
              <a:buSzPts val="1800"/>
              <a:buFont typeface="Noto Sans Symbols"/>
              <a:buChar char="⮚"/>
            </a:pPr>
            <a:r>
              <a:rPr b="0" i="0" lang="en-US" sz="1800" u="none" cap="none" strike="noStrike">
                <a:solidFill>
                  <a:srgbClr val="7F7F7F"/>
                </a:solidFill>
                <a:latin typeface="Calibri"/>
                <a:ea typeface="Calibri"/>
                <a:cs typeface="Calibri"/>
                <a:sym typeface="Calibri"/>
              </a:rPr>
              <a:t>Tax Rates</a:t>
            </a:r>
            <a:endParaRPr/>
          </a:p>
          <a:p>
            <a:pPr indent="-344488" lvl="0" marL="344488" marR="0" rtl="0" algn="l">
              <a:lnSpc>
                <a:spcPct val="90000"/>
              </a:lnSpc>
              <a:spcBef>
                <a:spcPts val="1000"/>
              </a:spcBef>
              <a:spcAft>
                <a:spcPts val="0"/>
              </a:spcAft>
              <a:buClr>
                <a:srgbClr val="7F7F7F"/>
              </a:buClr>
              <a:buSzPts val="1800"/>
              <a:buFont typeface="Noto Sans Symbols"/>
              <a:buChar char="⮚"/>
            </a:pPr>
            <a:r>
              <a:rPr b="0" i="0" lang="en-US" sz="1800" u="none" cap="none" strike="noStrike">
                <a:solidFill>
                  <a:srgbClr val="7F7F7F"/>
                </a:solidFill>
                <a:latin typeface="Calibri"/>
                <a:ea typeface="Calibri"/>
                <a:cs typeface="Calibri"/>
                <a:sym typeface="Calibri"/>
              </a:rPr>
              <a:t>Fund Balance</a:t>
            </a:r>
            <a:endParaRPr/>
          </a:p>
        </p:txBody>
      </p:sp>
      <p:sp>
        <p:nvSpPr>
          <p:cNvPr id="98" name="Google Shape;98;p10"/>
          <p:cNvSpPr/>
          <p:nvPr/>
        </p:nvSpPr>
        <p:spPr>
          <a:xfrm>
            <a:off x="6481878" y="1772816"/>
            <a:ext cx="4511444" cy="2777835"/>
          </a:xfrm>
          <a:prstGeom prst="roundRect">
            <a:avLst>
              <a:gd fmla="val 16667" name="adj"/>
            </a:avLst>
          </a:prstGeom>
          <a:solidFill>
            <a:schemeClr val="lt1"/>
          </a:solidFill>
          <a:ln cap="flat" cmpd="sng" w="28575">
            <a:solidFill>
              <a:srgbClr val="29AAE3"/>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5D5D5D"/>
              </a:buClr>
              <a:buSzPts val="2000"/>
              <a:buFont typeface="Noto Sans Symbols"/>
              <a:buNone/>
            </a:pPr>
            <a:r>
              <a:rPr b="1" i="0" lang="en-US" sz="2000" u="none" cap="none" strike="noStrike">
                <a:solidFill>
                  <a:srgbClr val="5D5D5D"/>
                </a:solidFill>
                <a:latin typeface="Calibri"/>
                <a:ea typeface="Calibri"/>
                <a:cs typeface="Calibri"/>
                <a:sym typeface="Calibri"/>
              </a:rPr>
              <a:t>2018-19 Actual Financial Data</a:t>
            </a:r>
            <a:endParaRPr/>
          </a:p>
          <a:p>
            <a:pPr indent="0" lvl="0" marL="0" marR="0" rtl="0" algn="ctr">
              <a:lnSpc>
                <a:spcPct val="100000"/>
              </a:lnSpc>
              <a:spcBef>
                <a:spcPts val="0"/>
              </a:spcBef>
              <a:spcAft>
                <a:spcPts val="0"/>
              </a:spcAft>
              <a:buClr>
                <a:srgbClr val="5D5D5D"/>
              </a:buClr>
              <a:buSzPts val="2000"/>
              <a:buFont typeface="Noto Sans Symbols"/>
              <a:buNone/>
            </a:pPr>
            <a:r>
              <a:rPr b="1" i="0" lang="en-US" sz="2000" u="none" cap="none" strike="noStrike">
                <a:solidFill>
                  <a:srgbClr val="5D5D5D"/>
                </a:solidFill>
                <a:latin typeface="Calibri"/>
                <a:ea typeface="Calibri"/>
                <a:cs typeface="Calibri"/>
                <a:sym typeface="Calibri"/>
              </a:rPr>
              <a:t>(Campus)</a:t>
            </a:r>
            <a:endParaRPr/>
          </a:p>
          <a:p>
            <a:pPr indent="-400050" lvl="0" marL="569913" marR="0" rtl="0" algn="l">
              <a:lnSpc>
                <a:spcPct val="100000"/>
              </a:lnSpc>
              <a:spcBef>
                <a:spcPts val="600"/>
              </a:spcBef>
              <a:spcAft>
                <a:spcPts val="0"/>
              </a:spcAft>
              <a:buClr>
                <a:srgbClr val="5D5D5D"/>
              </a:buClr>
              <a:buSzPts val="1800"/>
              <a:buFont typeface="Noto Sans Symbols"/>
              <a:buChar char="⮚"/>
            </a:pPr>
            <a:r>
              <a:rPr b="0" i="0" lang="en-US" sz="1800" u="none" cap="none" strike="noStrike">
                <a:solidFill>
                  <a:srgbClr val="5D5D5D"/>
                </a:solidFill>
                <a:latin typeface="Calibri"/>
                <a:ea typeface="Calibri"/>
                <a:cs typeface="Calibri"/>
                <a:sym typeface="Calibri"/>
              </a:rPr>
              <a:t>Expenditures by Object</a:t>
            </a:r>
            <a:endParaRPr/>
          </a:p>
          <a:p>
            <a:pPr indent="-400050" lvl="0" marL="569913" marR="0" rtl="0" algn="l">
              <a:lnSpc>
                <a:spcPct val="100000"/>
              </a:lnSpc>
              <a:spcBef>
                <a:spcPts val="600"/>
              </a:spcBef>
              <a:spcAft>
                <a:spcPts val="0"/>
              </a:spcAft>
              <a:buClr>
                <a:srgbClr val="5D5D5D"/>
              </a:buClr>
              <a:buSzPts val="1800"/>
              <a:buFont typeface="Noto Sans Symbols"/>
              <a:buChar char="⮚"/>
            </a:pPr>
            <a:r>
              <a:rPr b="0" i="0" lang="en-US" sz="1800" u="none" cap="none" strike="noStrike">
                <a:solidFill>
                  <a:srgbClr val="5D5D5D"/>
                </a:solidFill>
                <a:latin typeface="Calibri"/>
                <a:ea typeface="Calibri"/>
                <a:cs typeface="Calibri"/>
                <a:sym typeface="Calibri"/>
              </a:rPr>
              <a:t>Expenditures by Function</a:t>
            </a:r>
            <a:endParaRPr/>
          </a:p>
          <a:p>
            <a:pPr indent="-400050" lvl="0" marL="569913" marR="0" rtl="0" algn="l">
              <a:lnSpc>
                <a:spcPct val="100000"/>
              </a:lnSpc>
              <a:spcBef>
                <a:spcPts val="600"/>
              </a:spcBef>
              <a:spcAft>
                <a:spcPts val="0"/>
              </a:spcAft>
              <a:buClr>
                <a:srgbClr val="5D5D5D"/>
              </a:buClr>
              <a:buSzPts val="1800"/>
              <a:buFont typeface="Noto Sans Symbols"/>
              <a:buChar char="⮚"/>
            </a:pPr>
            <a:r>
              <a:rPr b="0" i="0" lang="en-US" sz="1800" u="none" cap="none" strike="noStrike">
                <a:solidFill>
                  <a:srgbClr val="5D5D5D"/>
                </a:solidFill>
                <a:latin typeface="Calibri"/>
                <a:ea typeface="Calibri"/>
                <a:cs typeface="Calibri"/>
                <a:sym typeface="Calibri"/>
              </a:rPr>
              <a:t>Program Expenditures by Program</a:t>
            </a:r>
            <a:endParaRPr/>
          </a:p>
        </p:txBody>
      </p:sp>
      <p:sp>
        <p:nvSpPr>
          <p:cNvPr id="99" name="Google Shape;99;p10"/>
          <p:cNvSpPr/>
          <p:nvPr/>
        </p:nvSpPr>
        <p:spPr>
          <a:xfrm>
            <a:off x="1991544" y="4770718"/>
            <a:ext cx="8064896" cy="1008112"/>
          </a:xfrm>
          <a:prstGeom prst="horizontalScroll">
            <a:avLst>
              <a:gd fmla="val 12500" name="adj"/>
            </a:avLst>
          </a:prstGeom>
          <a:noFill/>
          <a:ln cap="flat" cmpd="sng" w="9525">
            <a:solidFill>
              <a:srgbClr val="29AAE3"/>
            </a:solidFill>
            <a:prstDash val="solid"/>
            <a:round/>
            <a:headEnd len="sm" w="sm" type="none"/>
            <a:tailEnd len="sm" w="sm" type="none"/>
          </a:ln>
        </p:spPr>
        <p:txBody>
          <a:bodyPr anchorCtr="0" anchor="ctr" bIns="45700" lIns="91425" spcFirstLastPara="1" rIns="91425" wrap="square" tIns="45700">
            <a:noAutofit/>
          </a:bodyPr>
          <a:lstStyle/>
          <a:p>
            <a:pPr indent="0" lvl="1" marL="58738" marR="0" rtl="0" algn="ctr">
              <a:lnSpc>
                <a:spcPct val="100000"/>
              </a:lnSpc>
              <a:spcBef>
                <a:spcPts val="0"/>
              </a:spcBef>
              <a:spcAft>
                <a:spcPts val="0"/>
              </a:spcAft>
              <a:buClr>
                <a:srgbClr val="29AAE3"/>
              </a:buClr>
              <a:buSzPts val="1800"/>
              <a:buFont typeface="Noto Sans Symbols"/>
              <a:buNone/>
            </a:pPr>
            <a:r>
              <a:rPr b="1" i="1" lang="en-US" sz="1800" u="none" cap="none" strike="noStrike">
                <a:solidFill>
                  <a:srgbClr val="29AAE3"/>
                </a:solidFill>
                <a:latin typeface="Calibri"/>
                <a:ea typeface="Calibri"/>
                <a:cs typeface="Calibri"/>
                <a:sym typeface="Calibri"/>
              </a:rPr>
              <a:t>2018-19 is the most recent year for which these data are available.</a:t>
            </a:r>
            <a:endParaRPr b="0" i="1" sz="1600" u="none" cap="none" strike="noStrike">
              <a:solidFill>
                <a:srgbClr val="29AAE3"/>
              </a:solidFill>
              <a:latin typeface="Calibri"/>
              <a:ea typeface="Calibri"/>
              <a:cs typeface="Calibri"/>
              <a:sym typeface="Calibri"/>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1"/>
          <p:cNvSpPr txBox="1"/>
          <p:nvPr>
            <p:ph idx="1" type="body"/>
          </p:nvPr>
        </p:nvSpPr>
        <p:spPr>
          <a:xfrm>
            <a:off x="911424" y="1751137"/>
            <a:ext cx="9505056" cy="4176464"/>
          </a:xfrm>
          <a:prstGeom prst="rect">
            <a:avLst/>
          </a:prstGeom>
          <a:noFill/>
          <a:ln>
            <a:noFill/>
          </a:ln>
        </p:spPr>
        <p:txBody>
          <a:bodyPr anchorCtr="0" anchor="t" bIns="45700" lIns="0" spcFirstLastPara="1" rIns="0" wrap="square" tIns="45700">
            <a:normAutofit/>
          </a:bodyPr>
          <a:lstStyle/>
          <a:p>
            <a:pPr indent="-460375" lvl="0" marL="460375" rtl="0" algn="l">
              <a:lnSpc>
                <a:spcPct val="100000"/>
              </a:lnSpc>
              <a:spcBef>
                <a:spcPts val="0"/>
              </a:spcBef>
              <a:spcAft>
                <a:spcPts val="0"/>
              </a:spcAft>
              <a:buClr>
                <a:srgbClr val="5D5D5D"/>
              </a:buClr>
              <a:buSzPts val="1600"/>
              <a:buChar char="⮚"/>
            </a:pPr>
            <a:r>
              <a:rPr lang="en-US" sz="1600"/>
              <a:t>Each year, TEA assigns one of four accreditation statuses to each district in the state:</a:t>
            </a:r>
            <a:endParaRPr/>
          </a:p>
          <a:p>
            <a:pPr indent="-457200" lvl="1" marL="1138238" rtl="0" algn="l">
              <a:lnSpc>
                <a:spcPct val="100000"/>
              </a:lnSpc>
              <a:spcBef>
                <a:spcPts val="600"/>
              </a:spcBef>
              <a:spcAft>
                <a:spcPts val="0"/>
              </a:spcAft>
              <a:buClr>
                <a:srgbClr val="5D5D5D"/>
              </a:buClr>
              <a:buSzPts val="1400"/>
              <a:buFont typeface="Calibri"/>
              <a:buAutoNum type="arabicPeriod"/>
            </a:pPr>
            <a:r>
              <a:rPr i="1" lang="en-US" sz="1400"/>
              <a:t>Accredited</a:t>
            </a:r>
            <a:endParaRPr/>
          </a:p>
          <a:p>
            <a:pPr indent="-457200" lvl="1" marL="1138238" rtl="0" algn="l">
              <a:lnSpc>
                <a:spcPct val="100000"/>
              </a:lnSpc>
              <a:spcBef>
                <a:spcPts val="600"/>
              </a:spcBef>
              <a:spcAft>
                <a:spcPts val="0"/>
              </a:spcAft>
              <a:buClr>
                <a:srgbClr val="5D5D5D"/>
              </a:buClr>
              <a:buSzPts val="1400"/>
              <a:buFont typeface="Calibri"/>
              <a:buAutoNum type="arabicPeriod"/>
            </a:pPr>
            <a:r>
              <a:rPr i="1" lang="en-US" sz="1400"/>
              <a:t>Accredited-Warned</a:t>
            </a:r>
            <a:endParaRPr/>
          </a:p>
          <a:p>
            <a:pPr indent="-457200" lvl="1" marL="1138238" rtl="0" algn="l">
              <a:lnSpc>
                <a:spcPct val="100000"/>
              </a:lnSpc>
              <a:spcBef>
                <a:spcPts val="600"/>
              </a:spcBef>
              <a:spcAft>
                <a:spcPts val="0"/>
              </a:spcAft>
              <a:buClr>
                <a:srgbClr val="5D5D5D"/>
              </a:buClr>
              <a:buSzPts val="1400"/>
              <a:buFont typeface="Calibri"/>
              <a:buAutoNum type="arabicPeriod"/>
            </a:pPr>
            <a:r>
              <a:rPr i="1" lang="en-US" sz="1400"/>
              <a:t>Accredited-Probation</a:t>
            </a:r>
            <a:endParaRPr/>
          </a:p>
          <a:p>
            <a:pPr indent="-457200" lvl="1" marL="1138238" rtl="0" algn="l">
              <a:lnSpc>
                <a:spcPct val="100000"/>
              </a:lnSpc>
              <a:spcBef>
                <a:spcPts val="600"/>
              </a:spcBef>
              <a:spcAft>
                <a:spcPts val="0"/>
              </a:spcAft>
              <a:buClr>
                <a:srgbClr val="5D5D5D"/>
              </a:buClr>
              <a:buSzPts val="1400"/>
              <a:buFont typeface="Calibri"/>
              <a:buAutoNum type="arabicPeriod"/>
            </a:pPr>
            <a:r>
              <a:rPr i="1" lang="en-US" sz="1400"/>
              <a:t>Not Accredited-Revoked</a:t>
            </a:r>
            <a:endParaRPr/>
          </a:p>
          <a:p>
            <a:pPr indent="-463550" lvl="0" marL="463550" rtl="0" algn="l">
              <a:lnSpc>
                <a:spcPct val="100000"/>
              </a:lnSpc>
              <a:spcBef>
                <a:spcPts val="1200"/>
              </a:spcBef>
              <a:spcAft>
                <a:spcPts val="0"/>
              </a:spcAft>
              <a:buClr>
                <a:srgbClr val="5D5D5D"/>
              </a:buClr>
              <a:buSzPts val="1600"/>
              <a:buChar char="⮚"/>
            </a:pPr>
            <a:r>
              <a:rPr lang="en-US" sz="1600"/>
              <a:t>In assigning an accreditation status to a district, TEA considers</a:t>
            </a:r>
            <a:endParaRPr/>
          </a:p>
          <a:p>
            <a:pPr indent="-457200" lvl="1" marL="1030288" rtl="0" algn="l">
              <a:lnSpc>
                <a:spcPct val="100000"/>
              </a:lnSpc>
              <a:spcBef>
                <a:spcPts val="600"/>
              </a:spcBef>
              <a:spcAft>
                <a:spcPts val="0"/>
              </a:spcAft>
              <a:buClr>
                <a:srgbClr val="5D5D5D"/>
              </a:buClr>
              <a:buSzPts val="1400"/>
              <a:buChar char="❑"/>
            </a:pPr>
            <a:r>
              <a:rPr lang="en-US" sz="1400"/>
              <a:t>Academic accountability ratings</a:t>
            </a:r>
            <a:endParaRPr/>
          </a:p>
          <a:p>
            <a:pPr indent="-457200" lvl="1" marL="1030288" rtl="0" algn="l">
              <a:lnSpc>
                <a:spcPct val="100000"/>
              </a:lnSpc>
              <a:spcBef>
                <a:spcPts val="600"/>
              </a:spcBef>
              <a:spcAft>
                <a:spcPts val="0"/>
              </a:spcAft>
              <a:buClr>
                <a:srgbClr val="5D5D5D"/>
              </a:buClr>
              <a:buSzPts val="1400"/>
              <a:buChar char="❑"/>
            </a:pPr>
            <a:r>
              <a:rPr lang="en-US" sz="1400"/>
              <a:t>Financial accountability ratings</a:t>
            </a:r>
            <a:endParaRPr/>
          </a:p>
          <a:p>
            <a:pPr indent="-457200" lvl="1" marL="1030288" rtl="0" algn="l">
              <a:lnSpc>
                <a:spcPct val="100000"/>
              </a:lnSpc>
              <a:spcBef>
                <a:spcPts val="600"/>
              </a:spcBef>
              <a:spcAft>
                <a:spcPts val="0"/>
              </a:spcAft>
              <a:buClr>
                <a:srgbClr val="5D5D5D"/>
              </a:buClr>
              <a:buSzPts val="1400"/>
              <a:buChar char="❑"/>
            </a:pPr>
            <a:r>
              <a:rPr lang="en-US" sz="1400"/>
              <a:t>Data integrity</a:t>
            </a:r>
            <a:endParaRPr/>
          </a:p>
          <a:p>
            <a:pPr indent="-457200" lvl="1" marL="1030288" rtl="0" algn="l">
              <a:lnSpc>
                <a:spcPct val="100000"/>
              </a:lnSpc>
              <a:spcBef>
                <a:spcPts val="600"/>
              </a:spcBef>
              <a:spcAft>
                <a:spcPts val="0"/>
              </a:spcAft>
              <a:buClr>
                <a:srgbClr val="5D5D5D"/>
              </a:buClr>
              <a:buSzPts val="1400"/>
              <a:buChar char="❑"/>
            </a:pPr>
            <a:r>
              <a:rPr lang="en-US" sz="1400"/>
              <a:t>Program-area deficiencies identified through Results Driven Accountability (RDA)</a:t>
            </a:r>
            <a:endParaRPr/>
          </a:p>
          <a:p>
            <a:pPr indent="-463550" lvl="0" marL="463550" rtl="0" algn="l">
              <a:lnSpc>
                <a:spcPct val="100000"/>
              </a:lnSpc>
              <a:spcBef>
                <a:spcPts val="1200"/>
              </a:spcBef>
              <a:spcAft>
                <a:spcPts val="0"/>
              </a:spcAft>
              <a:buClr>
                <a:srgbClr val="5D5D5D"/>
              </a:buClr>
              <a:buSzPts val="1600"/>
              <a:buChar char="⮚"/>
            </a:pPr>
            <a:r>
              <a:rPr lang="en-US" sz="1600"/>
              <a:t>The District’s 2019-20 Accreditation Status is: </a:t>
            </a:r>
            <a:r>
              <a:rPr b="1" i="1" lang="en-US" sz="1600">
                <a:solidFill>
                  <a:srgbClr val="980000"/>
                </a:solidFill>
              </a:rPr>
              <a:t>Accredited</a:t>
            </a:r>
            <a:endParaRPr>
              <a:solidFill>
                <a:srgbClr val="980000"/>
              </a:solidFill>
            </a:endParaRPr>
          </a:p>
        </p:txBody>
      </p:sp>
      <p:sp>
        <p:nvSpPr>
          <p:cNvPr id="105" name="Google Shape;105;p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6" name="Google Shape;106;p11"/>
          <p:cNvSpPr txBox="1"/>
          <p:nvPr>
            <p:ph type="title"/>
          </p:nvPr>
        </p:nvSpPr>
        <p:spPr>
          <a:xfrm>
            <a:off x="623392" y="332657"/>
            <a:ext cx="9361214" cy="113347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sz="2600">
                <a:solidFill>
                  <a:srgbClr val="660000"/>
                </a:solidFill>
                <a:latin typeface="Arial"/>
                <a:ea typeface="Arial"/>
                <a:cs typeface="Arial"/>
                <a:sym typeface="Arial"/>
              </a:rPr>
              <a:t>Section 3</a:t>
            </a:r>
            <a:br>
              <a:rPr b="1" lang="en-US" sz="2600">
                <a:solidFill>
                  <a:srgbClr val="660000"/>
                </a:solidFill>
                <a:latin typeface="Arial"/>
                <a:ea typeface="Arial"/>
                <a:cs typeface="Arial"/>
                <a:sym typeface="Arial"/>
              </a:rPr>
            </a:br>
            <a:r>
              <a:rPr b="1" lang="en-US" sz="2600">
                <a:solidFill>
                  <a:srgbClr val="660000"/>
                </a:solidFill>
                <a:latin typeface="Arial"/>
                <a:ea typeface="Arial"/>
                <a:cs typeface="Arial"/>
                <a:sym typeface="Arial"/>
              </a:rPr>
              <a:t>	</a:t>
            </a:r>
            <a:r>
              <a:rPr b="1" lang="en-US" sz="2400">
                <a:solidFill>
                  <a:srgbClr val="660000"/>
                </a:solidFill>
                <a:latin typeface="Arial"/>
                <a:ea typeface="Arial"/>
                <a:cs typeface="Arial"/>
                <a:sym typeface="Arial"/>
              </a:rPr>
              <a:t>2019-20 District Accreditation Status</a:t>
            </a:r>
            <a:endParaRPr b="1" sz="2600">
              <a:solidFill>
                <a:srgbClr val="660000"/>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1000"/>
                                        <p:tgtEl>
                                          <p:spTgt spid="1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animEffect filter="fade" transition="in">
                                      <p:cBhvr>
                                        <p:cTn dur="1000"/>
                                        <p:tgtEl>
                                          <p:spTgt spid="1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animEffect filter="fade" transition="in">
                                      <p:cBhvr>
                                        <p:cTn dur="1000"/>
                                        <p:tgtEl>
                                          <p:spTgt spid="1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animEffect filter="fade" transition="in">
                                      <p:cBhvr>
                                        <p:cTn dur="1000"/>
                                        <p:tgtEl>
                                          <p:spTgt spid="1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4" st="4"/>
                                            </p:txEl>
                                          </p:spTgt>
                                        </p:tgtEl>
                                        <p:attrNameLst>
                                          <p:attrName>style.visibility</p:attrName>
                                        </p:attrNameLst>
                                      </p:cBhvr>
                                      <p:to>
                                        <p:strVal val="visible"/>
                                      </p:to>
                                    </p:set>
                                    <p:animEffect filter="fade" transition="in">
                                      <p:cBhvr>
                                        <p:cTn dur="1000"/>
                                        <p:tgtEl>
                                          <p:spTgt spid="1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5" st="5"/>
                                            </p:txEl>
                                          </p:spTgt>
                                        </p:tgtEl>
                                        <p:attrNameLst>
                                          <p:attrName>style.visibility</p:attrName>
                                        </p:attrNameLst>
                                      </p:cBhvr>
                                      <p:to>
                                        <p:strVal val="visible"/>
                                      </p:to>
                                    </p:set>
                                    <p:animEffect filter="fade" transition="in">
                                      <p:cBhvr>
                                        <p:cTn dur="1000"/>
                                        <p:tgtEl>
                                          <p:spTgt spid="10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6" st="6"/>
                                            </p:txEl>
                                          </p:spTgt>
                                        </p:tgtEl>
                                        <p:attrNameLst>
                                          <p:attrName>style.visibility</p:attrName>
                                        </p:attrNameLst>
                                      </p:cBhvr>
                                      <p:to>
                                        <p:strVal val="visible"/>
                                      </p:to>
                                    </p:set>
                                    <p:animEffect filter="fade" transition="in">
                                      <p:cBhvr>
                                        <p:cTn dur="1000"/>
                                        <p:tgtEl>
                                          <p:spTgt spid="10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7" st="7"/>
                                            </p:txEl>
                                          </p:spTgt>
                                        </p:tgtEl>
                                        <p:attrNameLst>
                                          <p:attrName>style.visibility</p:attrName>
                                        </p:attrNameLst>
                                      </p:cBhvr>
                                      <p:to>
                                        <p:strVal val="visible"/>
                                      </p:to>
                                    </p:set>
                                    <p:animEffect filter="fade" transition="in">
                                      <p:cBhvr>
                                        <p:cTn dur="1000"/>
                                        <p:tgtEl>
                                          <p:spTgt spid="10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8" st="8"/>
                                            </p:txEl>
                                          </p:spTgt>
                                        </p:tgtEl>
                                        <p:attrNameLst>
                                          <p:attrName>style.visibility</p:attrName>
                                        </p:attrNameLst>
                                      </p:cBhvr>
                                      <p:to>
                                        <p:strVal val="visible"/>
                                      </p:to>
                                    </p:set>
                                    <p:animEffect filter="fade" transition="in">
                                      <p:cBhvr>
                                        <p:cTn dur="1000"/>
                                        <p:tgtEl>
                                          <p:spTgt spid="10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9" st="9"/>
                                            </p:txEl>
                                          </p:spTgt>
                                        </p:tgtEl>
                                        <p:attrNameLst>
                                          <p:attrName>style.visibility</p:attrName>
                                        </p:attrNameLst>
                                      </p:cBhvr>
                                      <p:to>
                                        <p:strVal val="visible"/>
                                      </p:to>
                                    </p:set>
                                    <p:animEffect filter="fade" transition="in">
                                      <p:cBhvr>
                                        <p:cTn dur="1000"/>
                                        <p:tgtEl>
                                          <p:spTgt spid="10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10" st="10"/>
                                            </p:txEl>
                                          </p:spTgt>
                                        </p:tgtEl>
                                        <p:attrNameLst>
                                          <p:attrName>style.visibility</p:attrName>
                                        </p:attrNameLst>
                                      </p:cBhvr>
                                      <p:to>
                                        <p:strVal val="visible"/>
                                      </p:to>
                                    </p:set>
                                    <p:animEffect filter="fade" transition="in">
                                      <p:cBhvr>
                                        <p:cTn dur="1000"/>
                                        <p:tgtEl>
                                          <p:spTgt spid="104">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2"/>
          <p:cNvSpPr txBox="1"/>
          <p:nvPr>
            <p:ph idx="1" type="body"/>
          </p:nvPr>
        </p:nvSpPr>
        <p:spPr>
          <a:xfrm>
            <a:off x="839416" y="1700808"/>
            <a:ext cx="9793088" cy="4248472"/>
          </a:xfrm>
          <a:prstGeom prst="rect">
            <a:avLst/>
          </a:prstGeom>
          <a:noFill/>
          <a:ln>
            <a:noFill/>
          </a:ln>
        </p:spPr>
        <p:txBody>
          <a:bodyPr anchorCtr="0" anchor="t" bIns="45700" lIns="0" spcFirstLastPara="1" rIns="0" wrap="square" tIns="45700">
            <a:normAutofit/>
          </a:bodyPr>
          <a:lstStyle/>
          <a:p>
            <a:pPr indent="-463550" lvl="0" marL="463550" rtl="0" algn="l">
              <a:lnSpc>
                <a:spcPct val="100000"/>
              </a:lnSpc>
              <a:spcBef>
                <a:spcPts val="0"/>
              </a:spcBef>
              <a:spcAft>
                <a:spcPts val="0"/>
              </a:spcAft>
              <a:buClr>
                <a:srgbClr val="5D5D5D"/>
              </a:buClr>
              <a:buSzPts val="2000"/>
              <a:buChar char="⮚"/>
            </a:pPr>
            <a:r>
              <a:rPr lang="en-US" sz="2000"/>
              <a:t>Campus Improvement Plans (CIP)</a:t>
            </a:r>
            <a:endParaRPr/>
          </a:p>
          <a:p>
            <a:pPr indent="-457200" lvl="1" marL="1030288" rtl="0" algn="l">
              <a:lnSpc>
                <a:spcPct val="100000"/>
              </a:lnSpc>
              <a:spcBef>
                <a:spcPts val="1200"/>
              </a:spcBef>
              <a:spcAft>
                <a:spcPts val="0"/>
              </a:spcAft>
              <a:buClr>
                <a:srgbClr val="5D5D5D"/>
              </a:buClr>
              <a:buSzPts val="1600"/>
              <a:buChar char="❑"/>
            </a:pPr>
            <a:r>
              <a:rPr lang="en-US" sz="1600"/>
              <a:t>Each campus has developed and is implementing a CIP, as required by TEC §11.253</a:t>
            </a:r>
            <a:endParaRPr/>
          </a:p>
          <a:p>
            <a:pPr indent="-457200" lvl="1" marL="1030288" rtl="0" algn="l">
              <a:lnSpc>
                <a:spcPct val="100000"/>
              </a:lnSpc>
              <a:spcBef>
                <a:spcPts val="1200"/>
              </a:spcBef>
              <a:spcAft>
                <a:spcPts val="0"/>
              </a:spcAft>
              <a:buClr>
                <a:srgbClr val="5D5D5D"/>
              </a:buClr>
              <a:buSzPts val="1600"/>
              <a:buChar char="❑"/>
            </a:pPr>
            <a:r>
              <a:rPr lang="en-US" sz="1600"/>
              <a:t>Each CIP includes </a:t>
            </a:r>
            <a:r>
              <a:rPr b="1" lang="en-US" sz="1600"/>
              <a:t>performance objectives </a:t>
            </a:r>
            <a:r>
              <a:rPr lang="en-US" sz="1600"/>
              <a:t>(approved by the Board) that are based on data analysis and needs assessments – including data reported in annual TAPR reports</a:t>
            </a:r>
            <a:endParaRPr/>
          </a:p>
          <a:p>
            <a:pPr indent="-457200" lvl="1" marL="1030288" rtl="0" algn="l">
              <a:lnSpc>
                <a:spcPct val="100000"/>
              </a:lnSpc>
              <a:spcBef>
                <a:spcPts val="1200"/>
              </a:spcBef>
              <a:spcAft>
                <a:spcPts val="0"/>
              </a:spcAft>
              <a:buClr>
                <a:srgbClr val="5D5D5D"/>
              </a:buClr>
              <a:buSzPts val="1600"/>
              <a:buChar char="❑"/>
            </a:pPr>
            <a:r>
              <a:rPr lang="en-US" sz="1600"/>
              <a:t>Each campus </a:t>
            </a:r>
            <a:r>
              <a:rPr b="1" lang="en-US" sz="1600"/>
              <a:t>periodically measures progress </a:t>
            </a:r>
            <a:r>
              <a:rPr lang="en-US" sz="1600"/>
              <a:t>toward its performance objectives</a:t>
            </a:r>
            <a:endParaRPr/>
          </a:p>
          <a:p>
            <a:pPr indent="-457200" lvl="1" marL="1030288" rtl="0" algn="l">
              <a:lnSpc>
                <a:spcPct val="100000"/>
              </a:lnSpc>
              <a:spcBef>
                <a:spcPts val="1200"/>
              </a:spcBef>
              <a:spcAft>
                <a:spcPts val="0"/>
              </a:spcAft>
              <a:buClr>
                <a:srgbClr val="5D5D5D"/>
              </a:buClr>
              <a:buSzPts val="1600"/>
              <a:buChar char="❑"/>
            </a:pPr>
            <a:r>
              <a:rPr lang="en-US" sz="1600"/>
              <a:t>Updated CIPs for the 2019-20 school year (which show each campus’s </a:t>
            </a:r>
            <a:r>
              <a:rPr b="1" lang="en-US" sz="1600"/>
              <a:t>progress toward meeting its performance objectives</a:t>
            </a:r>
            <a:r>
              <a:rPr lang="en-US" sz="1600"/>
              <a:t>) are posted on the district’s website and are available for review at the district’s central office or at the applicable campus</a:t>
            </a:r>
            <a:endParaRPr/>
          </a:p>
        </p:txBody>
      </p:sp>
      <p:sp>
        <p:nvSpPr>
          <p:cNvPr id="112" name="Google Shape;112;p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3" name="Google Shape;113;p12"/>
          <p:cNvSpPr txBox="1"/>
          <p:nvPr>
            <p:ph type="title"/>
          </p:nvPr>
        </p:nvSpPr>
        <p:spPr>
          <a:xfrm>
            <a:off x="551384" y="341982"/>
            <a:ext cx="9648874" cy="113347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sz="2600">
                <a:solidFill>
                  <a:srgbClr val="660000"/>
                </a:solidFill>
                <a:latin typeface="Arial"/>
                <a:ea typeface="Arial"/>
                <a:cs typeface="Arial"/>
                <a:sym typeface="Arial"/>
              </a:rPr>
              <a:t>Section 4</a:t>
            </a:r>
            <a:br>
              <a:rPr b="1" lang="en-US" sz="2600">
                <a:solidFill>
                  <a:srgbClr val="660000"/>
                </a:solidFill>
                <a:latin typeface="Arial"/>
                <a:ea typeface="Arial"/>
                <a:cs typeface="Arial"/>
                <a:sym typeface="Arial"/>
              </a:rPr>
            </a:br>
            <a:r>
              <a:rPr b="1" lang="en-US" sz="2600">
                <a:solidFill>
                  <a:srgbClr val="660000"/>
                </a:solidFill>
                <a:latin typeface="Arial"/>
                <a:ea typeface="Arial"/>
                <a:cs typeface="Arial"/>
                <a:sym typeface="Arial"/>
              </a:rPr>
              <a:t>	</a:t>
            </a:r>
            <a:r>
              <a:rPr b="1" lang="en-US" sz="2400">
                <a:solidFill>
                  <a:srgbClr val="660000"/>
                </a:solidFill>
                <a:latin typeface="Arial"/>
                <a:ea typeface="Arial"/>
                <a:cs typeface="Arial"/>
                <a:sym typeface="Arial"/>
              </a:rPr>
              <a:t>Campus Performance Objectives</a:t>
            </a:r>
            <a:endParaRPr b="1" sz="2600">
              <a:solidFill>
                <a:srgbClr val="660000"/>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10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1000"/>
                                        <p:tgtEl>
                                          <p:spTgt spid="1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Effect filter="fade" transition="in">
                                      <p:cBhvr>
                                        <p:cTn dur="1000"/>
                                        <p:tgtEl>
                                          <p:spTgt spid="1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animEffect filter="fade" transition="in">
                                      <p:cBhvr>
                                        <p:cTn dur="1000"/>
                                        <p:tgtEl>
                                          <p:spTgt spid="1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animEffect filter="fade" transition="in">
                                      <p:cBhvr>
                                        <p:cTn dur="1000"/>
                                        <p:tgtEl>
                                          <p:spTgt spid="11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3"/>
          <p:cNvSpPr txBox="1"/>
          <p:nvPr>
            <p:ph idx="1" type="body"/>
          </p:nvPr>
        </p:nvSpPr>
        <p:spPr>
          <a:xfrm>
            <a:off x="695400" y="1772816"/>
            <a:ext cx="10801200" cy="4032448"/>
          </a:xfrm>
          <a:prstGeom prst="rect">
            <a:avLst/>
          </a:prstGeom>
          <a:noFill/>
          <a:ln>
            <a:noFill/>
          </a:ln>
        </p:spPr>
        <p:txBody>
          <a:bodyPr anchorCtr="0" anchor="t" bIns="45700" lIns="0" spcFirstLastPara="1" rIns="0" wrap="square" tIns="45700">
            <a:normAutofit/>
          </a:bodyPr>
          <a:lstStyle/>
          <a:p>
            <a:pPr indent="-463550" lvl="0" marL="463550" rtl="0" algn="l">
              <a:lnSpc>
                <a:spcPct val="100000"/>
              </a:lnSpc>
              <a:spcBef>
                <a:spcPts val="0"/>
              </a:spcBef>
              <a:spcAft>
                <a:spcPts val="0"/>
              </a:spcAft>
              <a:buClr>
                <a:srgbClr val="5D5D5D"/>
              </a:buClr>
              <a:buSzPts val="1800"/>
              <a:buFont typeface="Noto Sans Symbols"/>
              <a:buChar char="⮚"/>
            </a:pPr>
            <a:r>
              <a:rPr lang="en-US" sz="1800"/>
              <a:t>TEC Section 39.306 requires each district to publish, as part of its Annual Report, a report on violent or criminal incidents that occur at each campus</a:t>
            </a:r>
            <a:endParaRPr sz="1100"/>
          </a:p>
          <a:p>
            <a:pPr indent="-463550" lvl="0" marL="463550" rtl="0" algn="l">
              <a:lnSpc>
                <a:spcPct val="100000"/>
              </a:lnSpc>
              <a:spcBef>
                <a:spcPts val="1200"/>
              </a:spcBef>
              <a:spcAft>
                <a:spcPts val="0"/>
              </a:spcAft>
              <a:buClr>
                <a:srgbClr val="5D5D5D"/>
              </a:buClr>
              <a:buSzPts val="1800"/>
              <a:buChar char="⮚"/>
            </a:pPr>
            <a:r>
              <a:rPr lang="en-US" sz="1800"/>
              <a:t>The report must include</a:t>
            </a:r>
            <a:endParaRPr/>
          </a:p>
          <a:p>
            <a:pPr indent="-457200" lvl="1" marL="1030288" rtl="0" algn="l">
              <a:lnSpc>
                <a:spcPct val="100000"/>
              </a:lnSpc>
              <a:spcBef>
                <a:spcPts val="300"/>
              </a:spcBef>
              <a:spcAft>
                <a:spcPts val="0"/>
              </a:spcAft>
              <a:buClr>
                <a:srgbClr val="5D5D5D"/>
              </a:buClr>
              <a:buSzPts val="1600"/>
              <a:buChar char="❑"/>
            </a:pPr>
            <a:r>
              <a:rPr lang="en-US" sz="1600"/>
              <a:t>Number, rate and type of violent or criminal incidents that occurred on each campus (to the extent permitted under FERPA)</a:t>
            </a:r>
            <a:endParaRPr/>
          </a:p>
          <a:p>
            <a:pPr indent="-457200" lvl="1" marL="1030288" rtl="0" algn="l">
              <a:lnSpc>
                <a:spcPct val="100000"/>
              </a:lnSpc>
              <a:spcBef>
                <a:spcPts val="300"/>
              </a:spcBef>
              <a:spcAft>
                <a:spcPts val="0"/>
              </a:spcAft>
              <a:buClr>
                <a:srgbClr val="5D5D5D"/>
              </a:buClr>
              <a:buSzPts val="1600"/>
              <a:buChar char="❑"/>
            </a:pPr>
            <a:r>
              <a:rPr lang="en-US" sz="1600"/>
              <a:t>Descriptions of school violence prevention and violence intervention policies and procedures used to protect students</a:t>
            </a:r>
            <a:endParaRPr/>
          </a:p>
          <a:p>
            <a:pPr indent="-457200" lvl="1" marL="1030288" rtl="0" algn="l">
              <a:lnSpc>
                <a:spcPct val="100000"/>
              </a:lnSpc>
              <a:spcBef>
                <a:spcPts val="300"/>
              </a:spcBef>
              <a:spcAft>
                <a:spcPts val="0"/>
              </a:spcAft>
              <a:buClr>
                <a:srgbClr val="5D5D5D"/>
              </a:buClr>
              <a:buSzPts val="1600"/>
              <a:buChar char="❑"/>
            </a:pPr>
            <a:r>
              <a:rPr lang="en-US" sz="1600"/>
              <a:t>Findings from evaluations (if any) conducted under the  Safe and Drug-Free Schools and Communities Act</a:t>
            </a:r>
            <a:endParaRPr/>
          </a:p>
          <a:p>
            <a:pPr indent="-463550" lvl="0" marL="463550" rtl="0" algn="l">
              <a:lnSpc>
                <a:spcPct val="100000"/>
              </a:lnSpc>
              <a:spcBef>
                <a:spcPts val="1200"/>
              </a:spcBef>
              <a:spcAft>
                <a:spcPts val="0"/>
              </a:spcAft>
              <a:buClr>
                <a:srgbClr val="5D5D5D"/>
              </a:buClr>
              <a:buSzPts val="1800"/>
              <a:buChar char="⮚"/>
            </a:pPr>
            <a:r>
              <a:rPr lang="en-US" sz="1800"/>
              <a:t>The district’s report for the 2019-20 school year is available for review at the district’s central office and at each campus in the district</a:t>
            </a:r>
            <a:endParaRPr sz="1400"/>
          </a:p>
        </p:txBody>
      </p:sp>
      <p:sp>
        <p:nvSpPr>
          <p:cNvPr id="119" name="Google Shape;119;p1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0" name="Google Shape;120;p13"/>
          <p:cNvSpPr txBox="1"/>
          <p:nvPr>
            <p:ph type="title"/>
          </p:nvPr>
        </p:nvSpPr>
        <p:spPr>
          <a:xfrm>
            <a:off x="551384" y="404664"/>
            <a:ext cx="9504858" cy="113347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sz="2600">
                <a:solidFill>
                  <a:srgbClr val="660000"/>
                </a:solidFill>
                <a:latin typeface="Arial"/>
                <a:ea typeface="Arial"/>
                <a:cs typeface="Arial"/>
                <a:sym typeface="Arial"/>
              </a:rPr>
              <a:t>Section 5</a:t>
            </a:r>
            <a:br>
              <a:rPr b="1" lang="en-US" sz="2600">
                <a:solidFill>
                  <a:srgbClr val="660000"/>
                </a:solidFill>
                <a:latin typeface="Arial"/>
                <a:ea typeface="Arial"/>
                <a:cs typeface="Arial"/>
                <a:sym typeface="Arial"/>
              </a:rPr>
            </a:br>
            <a:r>
              <a:rPr b="1" lang="en-US" sz="2600">
                <a:solidFill>
                  <a:srgbClr val="660000"/>
                </a:solidFill>
                <a:latin typeface="Arial"/>
                <a:ea typeface="Arial"/>
                <a:cs typeface="Arial"/>
                <a:sym typeface="Arial"/>
              </a:rPr>
              <a:t>	</a:t>
            </a:r>
            <a:r>
              <a:rPr b="1" lang="en-US" sz="2400">
                <a:solidFill>
                  <a:srgbClr val="660000"/>
                </a:solidFill>
                <a:latin typeface="Arial"/>
                <a:ea typeface="Arial"/>
                <a:cs typeface="Arial"/>
                <a:sym typeface="Arial"/>
              </a:rPr>
              <a:t>Report on Violent or Criminal Incidents</a:t>
            </a:r>
            <a:endParaRPr b="1" sz="2600">
              <a:solidFill>
                <a:srgbClr val="660000"/>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1000"/>
                                        <p:tgtEl>
                                          <p:spTgt spid="1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animEffect filter="fade" transition="in">
                                      <p:cBhvr>
                                        <p:cTn dur="1000"/>
                                        <p:tgtEl>
                                          <p:spTgt spid="1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animEffect filter="fade" transition="in">
                                      <p:cBhvr>
                                        <p:cTn dur="1000"/>
                                        <p:tgtEl>
                                          <p:spTgt spid="1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animEffect filter="fade" transition="in">
                                      <p:cBhvr>
                                        <p:cTn dur="1000"/>
                                        <p:tgtEl>
                                          <p:spTgt spid="1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animEffect filter="fade" transition="in">
                                      <p:cBhvr>
                                        <p:cTn dur="1000"/>
                                        <p:tgtEl>
                                          <p:spTgt spid="1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5" st="5"/>
                                            </p:txEl>
                                          </p:spTgt>
                                        </p:tgtEl>
                                        <p:attrNameLst>
                                          <p:attrName>style.visibility</p:attrName>
                                        </p:attrNameLst>
                                      </p:cBhvr>
                                      <p:to>
                                        <p:strVal val="visible"/>
                                      </p:to>
                                    </p:set>
                                    <p:animEffect filter="fade" transition="in">
                                      <p:cBhvr>
                                        <p:cTn dur="1000"/>
                                        <p:tgtEl>
                                          <p:spTgt spid="11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4"/>
          <p:cNvSpPr txBox="1"/>
          <p:nvPr>
            <p:ph idx="1" type="body"/>
          </p:nvPr>
        </p:nvSpPr>
        <p:spPr>
          <a:xfrm>
            <a:off x="767408" y="1916832"/>
            <a:ext cx="10771156" cy="3888432"/>
          </a:xfrm>
          <a:prstGeom prst="rect">
            <a:avLst/>
          </a:prstGeom>
          <a:noFill/>
          <a:ln>
            <a:noFill/>
          </a:ln>
        </p:spPr>
        <p:txBody>
          <a:bodyPr anchorCtr="0" anchor="t" bIns="45700" lIns="0" spcFirstLastPara="1" rIns="0" wrap="square" tIns="45700">
            <a:noAutofit/>
          </a:bodyPr>
          <a:lstStyle/>
          <a:p>
            <a:pPr indent="-463550" lvl="0" marL="463550" rtl="0" algn="l">
              <a:lnSpc>
                <a:spcPct val="100000"/>
              </a:lnSpc>
              <a:spcBef>
                <a:spcPts val="0"/>
              </a:spcBef>
              <a:spcAft>
                <a:spcPts val="0"/>
              </a:spcAft>
              <a:buClr>
                <a:srgbClr val="5D5D5D"/>
              </a:buClr>
              <a:buSzPts val="1800"/>
              <a:buFont typeface="Noto Sans Symbols"/>
              <a:buChar char="⮚"/>
            </a:pPr>
            <a:r>
              <a:rPr lang="en-US" sz="1800"/>
              <a:t>TEC Section 39.306 requires each district to publish, as part of its Annual Report, a report on </a:t>
            </a:r>
            <a:r>
              <a:rPr b="1" lang="en-US" sz="1800"/>
              <a:t>student performance in postsecondary institutions </a:t>
            </a:r>
            <a:r>
              <a:rPr lang="en-US" sz="1800"/>
              <a:t>during the </a:t>
            </a:r>
            <a:r>
              <a:rPr b="1" lang="en-US" sz="1800"/>
              <a:t>first year enrolled after graduation from high school</a:t>
            </a:r>
            <a:endParaRPr/>
          </a:p>
          <a:p>
            <a:pPr indent="-463550" lvl="0" marL="463550" rtl="0" algn="l">
              <a:lnSpc>
                <a:spcPct val="100000"/>
              </a:lnSpc>
              <a:spcBef>
                <a:spcPts val="1200"/>
              </a:spcBef>
              <a:spcAft>
                <a:spcPts val="0"/>
              </a:spcAft>
              <a:buClr>
                <a:srgbClr val="5D5D5D"/>
              </a:buClr>
              <a:buSzPts val="1800"/>
              <a:buChar char="⮚"/>
            </a:pPr>
            <a:r>
              <a:rPr lang="en-US" sz="1800"/>
              <a:t>These data are compiled by the Texas Higher Education Coordinating Board (THECB)</a:t>
            </a:r>
            <a:endParaRPr/>
          </a:p>
          <a:p>
            <a:pPr indent="-463550" lvl="0" marL="463550" rtl="0" algn="l">
              <a:lnSpc>
                <a:spcPct val="100000"/>
              </a:lnSpc>
              <a:spcBef>
                <a:spcPts val="1200"/>
              </a:spcBef>
              <a:spcAft>
                <a:spcPts val="0"/>
              </a:spcAft>
              <a:buClr>
                <a:srgbClr val="5D5D5D"/>
              </a:buClr>
              <a:buSzPts val="1800"/>
              <a:buChar char="⮚"/>
            </a:pPr>
            <a:r>
              <a:rPr lang="en-US" sz="1800"/>
              <a:t>The most current report is for </a:t>
            </a:r>
            <a:r>
              <a:rPr b="1" lang="en-US" sz="1800"/>
              <a:t>2017-18 High School Graduates</a:t>
            </a:r>
            <a:endParaRPr/>
          </a:p>
          <a:p>
            <a:pPr indent="-457200" lvl="1" marL="1030288" rtl="0" algn="l">
              <a:lnSpc>
                <a:spcPct val="100000"/>
              </a:lnSpc>
              <a:spcBef>
                <a:spcPts val="600"/>
              </a:spcBef>
              <a:spcAft>
                <a:spcPts val="0"/>
              </a:spcAft>
              <a:buClr>
                <a:srgbClr val="5D5D5D"/>
              </a:buClr>
              <a:buSzPts val="1600"/>
              <a:buChar char="❑"/>
            </a:pPr>
            <a:r>
              <a:rPr lang="en-US" sz="1600"/>
              <a:t>Student performance is measured by the Grade Point Average (GPA) earned by 2017-18 high school graduates who attended public four-year and two-year institutions of higher education in fiscal year 2019</a:t>
            </a:r>
            <a:endParaRPr/>
          </a:p>
          <a:p>
            <a:pPr indent="-457200" lvl="1" marL="1030288" rtl="0" algn="l">
              <a:lnSpc>
                <a:spcPct val="100000"/>
              </a:lnSpc>
              <a:spcBef>
                <a:spcPts val="600"/>
              </a:spcBef>
              <a:spcAft>
                <a:spcPts val="0"/>
              </a:spcAft>
              <a:buClr>
                <a:srgbClr val="5D5D5D"/>
              </a:buClr>
              <a:buSzPts val="1600"/>
              <a:buChar char="❑"/>
            </a:pPr>
            <a:r>
              <a:rPr lang="en-US" sz="1600"/>
              <a:t>For each student, the grade points and college-level semester credit hours earned by the student in </a:t>
            </a:r>
            <a:r>
              <a:rPr b="1" lang="en-US" sz="1600"/>
              <a:t>Fall 2018</a:t>
            </a:r>
            <a:r>
              <a:rPr lang="en-US" sz="1600"/>
              <a:t>, </a:t>
            </a:r>
            <a:r>
              <a:rPr b="1" lang="en-US" sz="1600"/>
              <a:t>Spring 2019</a:t>
            </a:r>
            <a:r>
              <a:rPr lang="en-US" sz="1600"/>
              <a:t>, and </a:t>
            </a:r>
            <a:r>
              <a:rPr b="1" lang="en-US" sz="1600"/>
              <a:t>Summer 2019 </a:t>
            </a:r>
            <a:r>
              <a:rPr lang="en-US" sz="1600"/>
              <a:t>are added together and averaged to determine the GPA</a:t>
            </a:r>
            <a:endParaRPr/>
          </a:p>
        </p:txBody>
      </p:sp>
      <p:sp>
        <p:nvSpPr>
          <p:cNvPr id="126" name="Google Shape;126;p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7" name="Google Shape;127;p14"/>
          <p:cNvSpPr txBox="1"/>
          <p:nvPr>
            <p:ph type="title"/>
          </p:nvPr>
        </p:nvSpPr>
        <p:spPr>
          <a:xfrm>
            <a:off x="623392" y="440805"/>
            <a:ext cx="9432850" cy="1223862"/>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sz="2600">
                <a:solidFill>
                  <a:srgbClr val="660000"/>
                </a:solidFill>
                <a:latin typeface="Arial"/>
                <a:ea typeface="Arial"/>
                <a:cs typeface="Arial"/>
                <a:sym typeface="Arial"/>
              </a:rPr>
              <a:t>Section 6</a:t>
            </a:r>
            <a:br>
              <a:rPr b="1" lang="en-US" sz="2600">
                <a:solidFill>
                  <a:srgbClr val="660000"/>
                </a:solidFill>
                <a:latin typeface="Arial"/>
                <a:ea typeface="Arial"/>
                <a:cs typeface="Arial"/>
                <a:sym typeface="Arial"/>
              </a:rPr>
            </a:br>
            <a:r>
              <a:rPr b="1" lang="en-US" sz="2600">
                <a:solidFill>
                  <a:srgbClr val="660000"/>
                </a:solidFill>
                <a:latin typeface="Arial"/>
                <a:ea typeface="Arial"/>
                <a:cs typeface="Arial"/>
                <a:sym typeface="Arial"/>
              </a:rPr>
              <a:t>	</a:t>
            </a:r>
            <a:r>
              <a:rPr b="1" lang="en-US" sz="2400">
                <a:solidFill>
                  <a:srgbClr val="660000"/>
                </a:solidFill>
                <a:latin typeface="Arial"/>
                <a:ea typeface="Arial"/>
                <a:cs typeface="Arial"/>
                <a:sym typeface="Arial"/>
              </a:rPr>
              <a:t>Student Performance in Postsecondary Institutions</a:t>
            </a:r>
            <a:endParaRPr b="1" sz="2600">
              <a:solidFill>
                <a:srgbClr val="660000"/>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10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10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10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1000"/>
                                        <p:tgtEl>
                                          <p:spTgt spid="1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animEffect filter="fade" transition="in">
                                      <p:cBhvr>
                                        <p:cTn dur="1000"/>
                                        <p:tgtEl>
                                          <p:spTgt spid="12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5"/>
          <p:cNvSpPr txBox="1"/>
          <p:nvPr>
            <p:ph idx="1" type="body"/>
          </p:nvPr>
        </p:nvSpPr>
        <p:spPr>
          <a:xfrm>
            <a:off x="839417" y="1772816"/>
            <a:ext cx="6480720" cy="3672408"/>
          </a:xfrm>
          <a:prstGeom prst="rect">
            <a:avLst/>
          </a:prstGeom>
          <a:noFill/>
          <a:ln>
            <a:noFill/>
          </a:ln>
        </p:spPr>
        <p:txBody>
          <a:bodyPr anchorCtr="0" anchor="t" bIns="45700" lIns="0" spcFirstLastPara="1" rIns="0" wrap="square" tIns="45700">
            <a:normAutofit/>
          </a:bodyPr>
          <a:lstStyle/>
          <a:p>
            <a:pPr indent="-463550" lvl="0" marL="463550" rtl="0" algn="l">
              <a:lnSpc>
                <a:spcPct val="120000"/>
              </a:lnSpc>
              <a:spcBef>
                <a:spcPts val="0"/>
              </a:spcBef>
              <a:spcAft>
                <a:spcPts val="0"/>
              </a:spcAft>
              <a:buClr>
                <a:srgbClr val="5D5D5D"/>
              </a:buClr>
              <a:buSzPts val="2000"/>
              <a:buChar char="⮚"/>
            </a:pPr>
            <a:r>
              <a:rPr lang="en-US" sz="2000"/>
              <a:t>Each year, TEA prepares and publishes a </a:t>
            </a:r>
            <a:r>
              <a:rPr i="1" lang="en-US" sz="2000"/>
              <a:t>TAPR Glossary</a:t>
            </a:r>
            <a:endParaRPr/>
          </a:p>
          <a:p>
            <a:pPr indent="-463550" lvl="0" marL="463550" rtl="0" algn="l">
              <a:lnSpc>
                <a:spcPct val="120000"/>
              </a:lnSpc>
              <a:spcBef>
                <a:spcPts val="600"/>
              </a:spcBef>
              <a:spcAft>
                <a:spcPts val="0"/>
              </a:spcAft>
              <a:buClr>
                <a:srgbClr val="5D5D5D"/>
              </a:buClr>
              <a:buSzPts val="2000"/>
              <a:buChar char="⮚"/>
            </a:pPr>
            <a:r>
              <a:rPr lang="en-US" sz="2000"/>
              <a:t>The </a:t>
            </a:r>
            <a:r>
              <a:rPr i="1" lang="en-US" sz="2000"/>
              <a:t>TAPR Glossary </a:t>
            </a:r>
            <a:r>
              <a:rPr lang="en-US" sz="2000"/>
              <a:t>provides definitions, describes methodologies, and lists sources for each data point in the TAPR</a:t>
            </a:r>
            <a:endParaRPr/>
          </a:p>
          <a:p>
            <a:pPr indent="-463550" lvl="0" marL="463550" rtl="0" algn="l">
              <a:lnSpc>
                <a:spcPct val="120000"/>
              </a:lnSpc>
              <a:spcBef>
                <a:spcPts val="600"/>
              </a:spcBef>
              <a:spcAft>
                <a:spcPts val="0"/>
              </a:spcAft>
              <a:buClr>
                <a:srgbClr val="5D5D5D"/>
              </a:buClr>
              <a:buSzPts val="2000"/>
              <a:buChar char="⮚"/>
            </a:pPr>
            <a:r>
              <a:rPr lang="en-US" sz="2000"/>
              <a:t>A Spanish version of the </a:t>
            </a:r>
            <a:r>
              <a:rPr i="1" lang="en-US" sz="2000"/>
              <a:t>TAPR Glossary </a:t>
            </a:r>
            <a:r>
              <a:rPr lang="en-US" sz="2000"/>
              <a:t>is scheduled for release in late winter</a:t>
            </a:r>
            <a:endParaRPr/>
          </a:p>
        </p:txBody>
      </p:sp>
      <p:sp>
        <p:nvSpPr>
          <p:cNvPr id="133" name="Google Shape;133;p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4" name="Google Shape;134;p15"/>
          <p:cNvSpPr txBox="1"/>
          <p:nvPr>
            <p:ph type="title"/>
          </p:nvPr>
        </p:nvSpPr>
        <p:spPr>
          <a:xfrm>
            <a:off x="637534" y="332656"/>
            <a:ext cx="9504858" cy="113347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sz="2600">
                <a:solidFill>
                  <a:srgbClr val="660000"/>
                </a:solidFill>
                <a:latin typeface="Arial"/>
                <a:ea typeface="Arial"/>
                <a:cs typeface="Arial"/>
                <a:sym typeface="Arial"/>
              </a:rPr>
              <a:t>Section 7</a:t>
            </a:r>
            <a:br>
              <a:rPr b="1" lang="en-US" sz="2600">
                <a:solidFill>
                  <a:srgbClr val="660000"/>
                </a:solidFill>
                <a:latin typeface="Arial"/>
                <a:ea typeface="Arial"/>
                <a:cs typeface="Arial"/>
                <a:sym typeface="Arial"/>
              </a:rPr>
            </a:br>
            <a:r>
              <a:rPr b="1" lang="en-US" sz="2600">
                <a:solidFill>
                  <a:srgbClr val="660000"/>
                </a:solidFill>
                <a:latin typeface="Arial"/>
                <a:ea typeface="Arial"/>
                <a:cs typeface="Arial"/>
                <a:sym typeface="Arial"/>
              </a:rPr>
              <a:t>	</a:t>
            </a:r>
            <a:r>
              <a:rPr b="1" lang="en-US" sz="2400">
                <a:solidFill>
                  <a:srgbClr val="660000"/>
                </a:solidFill>
                <a:latin typeface="Arial"/>
                <a:ea typeface="Arial"/>
                <a:cs typeface="Arial"/>
                <a:sym typeface="Arial"/>
              </a:rPr>
              <a:t>TAPR Glossary</a:t>
            </a:r>
            <a:endParaRPr b="1" sz="2600">
              <a:solidFill>
                <a:srgbClr val="660000"/>
              </a:solidFill>
              <a:latin typeface="Arial"/>
              <a:ea typeface="Arial"/>
              <a:cs typeface="Arial"/>
              <a:sym typeface="Arial"/>
            </a:endParaRPr>
          </a:p>
        </p:txBody>
      </p:sp>
      <p:pic>
        <p:nvPicPr>
          <p:cNvPr id="135" name="Google Shape;135;p15"/>
          <p:cNvPicPr preferRelativeResize="0"/>
          <p:nvPr/>
        </p:nvPicPr>
        <p:blipFill rotWithShape="1">
          <a:blip r:embed="rId3">
            <a:alphaModFix/>
          </a:blip>
          <a:srcRect b="5901" l="33463" r="34054" t="13249"/>
          <a:stretch/>
        </p:blipFill>
        <p:spPr>
          <a:xfrm>
            <a:off x="7680176" y="548680"/>
            <a:ext cx="3566160" cy="4992624"/>
          </a:xfrm>
          <a:prstGeom prst="rect">
            <a:avLst/>
          </a:prstGeom>
          <a:noFill/>
          <a:ln cap="sq" cmpd="sng" w="28575">
            <a:solidFill>
              <a:srgbClr val="29AAE3"/>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10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1000"/>
                                        <p:tgtEl>
                                          <p:spTgt spid="1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Effect filter="fade" transition="in">
                                      <p:cBhvr>
                                        <p:cTn dur="1000"/>
                                        <p:tgtEl>
                                          <p:spTgt spid="13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6"/>
          <p:cNvSpPr txBox="1"/>
          <p:nvPr>
            <p:ph idx="1" type="body"/>
          </p:nvPr>
        </p:nvSpPr>
        <p:spPr>
          <a:xfrm>
            <a:off x="623391" y="1628800"/>
            <a:ext cx="10777197" cy="3816424"/>
          </a:xfrm>
          <a:prstGeom prst="rect">
            <a:avLst/>
          </a:prstGeom>
          <a:noFill/>
          <a:ln>
            <a:noFill/>
          </a:ln>
        </p:spPr>
        <p:txBody>
          <a:bodyPr anchorCtr="0" anchor="t" bIns="45700" lIns="0" spcFirstLastPara="1" rIns="0" wrap="square" tIns="45700">
            <a:normAutofit/>
          </a:bodyPr>
          <a:lstStyle/>
          <a:p>
            <a:pPr indent="-463550" lvl="0" marL="463550" rtl="0" algn="l">
              <a:lnSpc>
                <a:spcPct val="100000"/>
              </a:lnSpc>
              <a:spcBef>
                <a:spcPts val="0"/>
              </a:spcBef>
              <a:spcAft>
                <a:spcPts val="0"/>
              </a:spcAft>
              <a:buClr>
                <a:srgbClr val="5D5D5D"/>
              </a:buClr>
              <a:buSzPts val="2000"/>
              <a:buChar char="⮚"/>
            </a:pPr>
            <a:r>
              <a:rPr lang="en-US" sz="2000"/>
              <a:t>The District’s TAPR will be posted on the district’s website within 2 weeks after this meeting</a:t>
            </a:r>
            <a:endParaRPr/>
          </a:p>
          <a:p>
            <a:pPr indent="-463550" lvl="0" marL="463550" rtl="0" algn="l">
              <a:lnSpc>
                <a:spcPct val="100000"/>
              </a:lnSpc>
              <a:spcBef>
                <a:spcPts val="1200"/>
              </a:spcBef>
              <a:spcAft>
                <a:spcPts val="0"/>
              </a:spcAft>
              <a:buClr>
                <a:srgbClr val="5D5D5D"/>
              </a:buClr>
              <a:buSzPts val="2000"/>
              <a:buChar char="⮚"/>
            </a:pPr>
            <a:r>
              <a:rPr lang="en-US" sz="2000"/>
              <a:t>Paper copies will also be available at the district’s central office and on each campus in the district</a:t>
            </a:r>
            <a:endParaRPr/>
          </a:p>
          <a:p>
            <a:pPr indent="-463550" lvl="0" marL="463550" rtl="0" algn="l">
              <a:lnSpc>
                <a:spcPct val="100000"/>
              </a:lnSpc>
              <a:spcBef>
                <a:spcPts val="1200"/>
              </a:spcBef>
              <a:spcAft>
                <a:spcPts val="0"/>
              </a:spcAft>
              <a:buClr>
                <a:srgbClr val="5D5D5D"/>
              </a:buClr>
              <a:buSzPts val="2000"/>
              <a:buChar char="⮚"/>
            </a:pPr>
            <a:r>
              <a:rPr lang="en-US" sz="2000"/>
              <a:t>For questions or more information, contact:</a:t>
            </a:r>
            <a:endParaRPr/>
          </a:p>
          <a:p>
            <a:pPr indent="-361950" lvl="0" marL="463550" rtl="0" algn="l">
              <a:lnSpc>
                <a:spcPct val="100000"/>
              </a:lnSpc>
              <a:spcBef>
                <a:spcPts val="1200"/>
              </a:spcBef>
              <a:spcAft>
                <a:spcPts val="0"/>
              </a:spcAft>
              <a:buClr>
                <a:srgbClr val="5D5D5D"/>
              </a:buClr>
              <a:buSzPts val="1600"/>
              <a:buNone/>
            </a:pPr>
            <a:r>
              <a:t/>
            </a:r>
            <a:endParaRPr sz="1600"/>
          </a:p>
        </p:txBody>
      </p:sp>
      <p:sp>
        <p:nvSpPr>
          <p:cNvPr id="141" name="Google Shape;141;p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142" name="Google Shape;142;p16"/>
          <p:cNvGraphicFramePr/>
          <p:nvPr/>
        </p:nvGraphicFramePr>
        <p:xfrm>
          <a:off x="3287688" y="4005064"/>
          <a:ext cx="3000000" cy="3000000"/>
        </p:xfrm>
        <a:graphic>
          <a:graphicData uri="http://schemas.openxmlformats.org/drawingml/2006/table">
            <a:tbl>
              <a:tblPr bandRow="1" firstRow="1">
                <a:noFill/>
                <a:tableStyleId>{D00E99D1-A933-4B9A-BB77-30699468B8F5}</a:tableStyleId>
              </a:tblPr>
              <a:tblGrid>
                <a:gridCol w="1523500"/>
                <a:gridCol w="4572500"/>
              </a:tblGrid>
              <a:tr h="370850">
                <a:tc>
                  <a:txBody>
                    <a:bodyPr/>
                    <a:lstStyle/>
                    <a:p>
                      <a:pPr indent="0" lvl="0" marL="0" marR="0" rtl="0" algn="l">
                        <a:spcBef>
                          <a:spcPts val="0"/>
                        </a:spcBef>
                        <a:spcAft>
                          <a:spcPts val="0"/>
                        </a:spcAft>
                        <a:buNone/>
                      </a:pPr>
                      <a:r>
                        <a:rPr lang="en-US" sz="1800" u="none" cap="none" strike="noStrike">
                          <a:solidFill>
                            <a:srgbClr val="660000"/>
                          </a:solidFill>
                          <a:latin typeface="Arial"/>
                          <a:ea typeface="Arial"/>
                          <a:cs typeface="Arial"/>
                          <a:sym typeface="Arial"/>
                        </a:rPr>
                        <a:t>Name</a:t>
                      </a:r>
                      <a:endParaRPr>
                        <a:solidFill>
                          <a:srgbClr val="66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lang="en-US" sz="1800">
                          <a:solidFill>
                            <a:srgbClr val="660000"/>
                          </a:solidFill>
                          <a:latin typeface="Arial"/>
                          <a:ea typeface="Arial"/>
                          <a:cs typeface="Arial"/>
                          <a:sym typeface="Arial"/>
                        </a:rPr>
                        <a:t>Laura Redden</a:t>
                      </a:r>
                      <a:endParaRPr sz="1800">
                        <a:solidFill>
                          <a:srgbClr val="660000"/>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r>
              <a:tr h="370850">
                <a:tc>
                  <a:txBody>
                    <a:bodyPr/>
                    <a:lstStyle/>
                    <a:p>
                      <a:pPr indent="0" lvl="0" marL="0" marR="0" rtl="0" algn="l">
                        <a:spcBef>
                          <a:spcPts val="0"/>
                        </a:spcBef>
                        <a:spcAft>
                          <a:spcPts val="0"/>
                        </a:spcAft>
                        <a:buNone/>
                      </a:pPr>
                      <a:r>
                        <a:rPr b="1" lang="en-US" sz="1800">
                          <a:solidFill>
                            <a:srgbClr val="660000"/>
                          </a:solidFill>
                          <a:latin typeface="Arial"/>
                          <a:ea typeface="Arial"/>
                          <a:cs typeface="Arial"/>
                          <a:sym typeface="Arial"/>
                        </a:rPr>
                        <a:t>Position</a:t>
                      </a:r>
                      <a:endParaRPr b="1">
                        <a:solidFill>
                          <a:srgbClr val="66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l">
                        <a:spcBef>
                          <a:spcPts val="0"/>
                        </a:spcBef>
                        <a:spcAft>
                          <a:spcPts val="0"/>
                        </a:spcAft>
                        <a:buNone/>
                      </a:pPr>
                      <a:r>
                        <a:rPr b="1" lang="en-US" sz="1800">
                          <a:solidFill>
                            <a:srgbClr val="660000"/>
                          </a:solidFill>
                          <a:latin typeface="Arial"/>
                          <a:ea typeface="Arial"/>
                          <a:cs typeface="Arial"/>
                          <a:sym typeface="Arial"/>
                        </a:rPr>
                        <a:t>Assistant Superintendent</a:t>
                      </a:r>
                      <a:endParaRPr b="1" sz="1800">
                        <a:solidFill>
                          <a:srgbClr val="660000"/>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r>
              <a:tr h="370850">
                <a:tc>
                  <a:txBody>
                    <a:bodyPr/>
                    <a:lstStyle/>
                    <a:p>
                      <a:pPr indent="0" lvl="0" marL="0" marR="0" rtl="0" algn="l">
                        <a:spcBef>
                          <a:spcPts val="0"/>
                        </a:spcBef>
                        <a:spcAft>
                          <a:spcPts val="0"/>
                        </a:spcAft>
                        <a:buNone/>
                      </a:pPr>
                      <a:r>
                        <a:rPr b="1" lang="en-US" sz="1800">
                          <a:solidFill>
                            <a:srgbClr val="660000"/>
                          </a:solidFill>
                          <a:latin typeface="Arial"/>
                          <a:ea typeface="Arial"/>
                          <a:cs typeface="Arial"/>
                          <a:sym typeface="Arial"/>
                        </a:rPr>
                        <a:t>Phone</a:t>
                      </a:r>
                      <a:endParaRPr b="1">
                        <a:solidFill>
                          <a:srgbClr val="66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lang="en-US" sz="1800">
                          <a:solidFill>
                            <a:srgbClr val="660000"/>
                          </a:solidFill>
                          <a:latin typeface="Arial"/>
                          <a:ea typeface="Arial"/>
                          <a:cs typeface="Arial"/>
                          <a:sym typeface="Arial"/>
                        </a:rPr>
                        <a:t>936-646-1023</a:t>
                      </a:r>
                      <a:endParaRPr b="1" sz="1800">
                        <a:solidFill>
                          <a:srgbClr val="660000"/>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r>
              <a:tr h="370850">
                <a:tc>
                  <a:txBody>
                    <a:bodyPr/>
                    <a:lstStyle/>
                    <a:p>
                      <a:pPr indent="0" lvl="0" marL="0" marR="0" rtl="0" algn="l">
                        <a:spcBef>
                          <a:spcPts val="0"/>
                        </a:spcBef>
                        <a:spcAft>
                          <a:spcPts val="0"/>
                        </a:spcAft>
                        <a:buNone/>
                      </a:pPr>
                      <a:r>
                        <a:rPr b="1" lang="en-US" sz="1800">
                          <a:solidFill>
                            <a:srgbClr val="660000"/>
                          </a:solidFill>
                          <a:latin typeface="Arial"/>
                          <a:ea typeface="Arial"/>
                          <a:cs typeface="Arial"/>
                          <a:sym typeface="Arial"/>
                        </a:rPr>
                        <a:t>Email</a:t>
                      </a:r>
                      <a:endParaRPr b="1">
                        <a:solidFill>
                          <a:srgbClr val="66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l">
                        <a:spcBef>
                          <a:spcPts val="0"/>
                        </a:spcBef>
                        <a:spcAft>
                          <a:spcPts val="0"/>
                        </a:spcAft>
                        <a:buNone/>
                      </a:pPr>
                      <a:r>
                        <a:rPr b="1" lang="en-US" sz="1800">
                          <a:solidFill>
                            <a:srgbClr val="660000"/>
                          </a:solidFill>
                          <a:latin typeface="Arial"/>
                          <a:ea typeface="Arial"/>
                          <a:cs typeface="Arial"/>
                          <a:sym typeface="Arial"/>
                        </a:rPr>
                        <a:t>laredden@onalaskaisd.net</a:t>
                      </a:r>
                      <a:endParaRPr b="1" sz="1800">
                        <a:solidFill>
                          <a:srgbClr val="660000"/>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r>
            </a:tbl>
          </a:graphicData>
        </a:graphic>
      </p:graphicFrame>
      <p:sp>
        <p:nvSpPr>
          <p:cNvPr id="143" name="Google Shape;143;p16"/>
          <p:cNvSpPr txBox="1"/>
          <p:nvPr>
            <p:ph type="title"/>
          </p:nvPr>
        </p:nvSpPr>
        <p:spPr>
          <a:xfrm>
            <a:off x="695400" y="404664"/>
            <a:ext cx="10777197" cy="1134458"/>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sz="3200">
                <a:solidFill>
                  <a:srgbClr val="660000"/>
                </a:solidFill>
                <a:latin typeface="Arial"/>
                <a:ea typeface="Arial"/>
                <a:cs typeface="Arial"/>
                <a:sym typeface="Arial"/>
              </a:rPr>
              <a:t>Resources and Availability of Annual Report</a:t>
            </a:r>
            <a:endParaRPr b="1" sz="3200">
              <a:solidFill>
                <a:srgbClr val="660000"/>
              </a:solidFill>
            </a:endParaRPr>
          </a:p>
        </p:txBody>
      </p:sp>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10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1000"/>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1000"/>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Effect filter="fade" transition="in">
                                      <p:cBhvr>
                                        <p:cTn dur="1000"/>
                                        <p:tgtEl>
                                          <p:spTgt spid="14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2"/>
          <p:cNvSpPr txBox="1"/>
          <p:nvPr>
            <p:ph idx="1" type="body"/>
          </p:nvPr>
        </p:nvSpPr>
        <p:spPr>
          <a:xfrm>
            <a:off x="1055440" y="1340768"/>
            <a:ext cx="10225136" cy="4536504"/>
          </a:xfrm>
          <a:prstGeom prst="rect">
            <a:avLst/>
          </a:prstGeom>
          <a:noFill/>
          <a:ln>
            <a:noFill/>
          </a:ln>
        </p:spPr>
        <p:txBody>
          <a:bodyPr anchorCtr="0" anchor="t" bIns="45700" lIns="0" spcFirstLastPara="1" rIns="0" wrap="square" tIns="45700">
            <a:noAutofit/>
          </a:bodyPr>
          <a:lstStyle/>
          <a:p>
            <a:pPr indent="-463550" lvl="0" marL="463550" rtl="0" algn="l">
              <a:lnSpc>
                <a:spcPct val="100000"/>
              </a:lnSpc>
              <a:spcBef>
                <a:spcPts val="0"/>
              </a:spcBef>
              <a:spcAft>
                <a:spcPts val="0"/>
              </a:spcAft>
              <a:buClr>
                <a:srgbClr val="5D5D5D"/>
              </a:buClr>
              <a:buSzPts val="2000"/>
              <a:buFont typeface="Calibri"/>
              <a:buAutoNum type="arabicPeriod"/>
            </a:pPr>
            <a:r>
              <a:rPr lang="en-US" sz="2000"/>
              <a:t>2019-20 Texas Academic Performance Report (PDF TAPR)</a:t>
            </a:r>
            <a:endParaRPr/>
          </a:p>
          <a:p>
            <a:pPr indent="-457200" lvl="1" marL="1027113" rtl="0" algn="l">
              <a:lnSpc>
                <a:spcPct val="100000"/>
              </a:lnSpc>
              <a:spcBef>
                <a:spcPts val="600"/>
              </a:spcBef>
              <a:spcAft>
                <a:spcPts val="0"/>
              </a:spcAft>
              <a:buClr>
                <a:srgbClr val="5D5D5D"/>
              </a:buClr>
              <a:buSzPts val="1600"/>
              <a:buChar char="❑"/>
            </a:pPr>
            <a:r>
              <a:rPr lang="en-US" sz="1600"/>
              <a:t>For the District and each Campus in the District</a:t>
            </a:r>
            <a:endParaRPr/>
          </a:p>
          <a:p>
            <a:pPr indent="-463550" lvl="0" marL="463550" rtl="0" algn="l">
              <a:lnSpc>
                <a:spcPct val="100000"/>
              </a:lnSpc>
              <a:spcBef>
                <a:spcPts val="1200"/>
              </a:spcBef>
              <a:spcAft>
                <a:spcPts val="0"/>
              </a:spcAft>
              <a:buClr>
                <a:srgbClr val="5D5D5D"/>
              </a:buClr>
              <a:buSzPts val="2000"/>
              <a:buFont typeface="Calibri"/>
              <a:buAutoNum type="arabicPeriod"/>
            </a:pPr>
            <a:r>
              <a:rPr lang="en-US" sz="2000"/>
              <a:t>PEIMS Financial Standard Report (2018-19 Financial Actual Report)</a:t>
            </a:r>
            <a:endParaRPr/>
          </a:p>
          <a:p>
            <a:pPr indent="-457200" lvl="1" marL="1027113" rtl="0" algn="l">
              <a:lnSpc>
                <a:spcPct val="100000"/>
              </a:lnSpc>
              <a:spcBef>
                <a:spcPts val="600"/>
              </a:spcBef>
              <a:spcAft>
                <a:spcPts val="0"/>
              </a:spcAft>
              <a:buClr>
                <a:srgbClr val="5D5D5D"/>
              </a:buClr>
              <a:buSzPts val="1600"/>
              <a:buChar char="❑"/>
            </a:pPr>
            <a:r>
              <a:rPr lang="en-US" sz="1600"/>
              <a:t>For the District and each Campus in the District</a:t>
            </a:r>
            <a:endParaRPr/>
          </a:p>
          <a:p>
            <a:pPr indent="-463550" lvl="0" marL="463550" rtl="0" algn="l">
              <a:lnSpc>
                <a:spcPct val="100000"/>
              </a:lnSpc>
              <a:spcBef>
                <a:spcPts val="1200"/>
              </a:spcBef>
              <a:spcAft>
                <a:spcPts val="0"/>
              </a:spcAft>
              <a:buClr>
                <a:srgbClr val="5D5D5D"/>
              </a:buClr>
              <a:buSzPts val="2000"/>
              <a:buFont typeface="Calibri"/>
              <a:buAutoNum type="arabicPeriod"/>
            </a:pPr>
            <a:r>
              <a:rPr lang="en-US" sz="2000"/>
              <a:t>2019-20 District Accreditation Status </a:t>
            </a:r>
            <a:endParaRPr/>
          </a:p>
          <a:p>
            <a:pPr indent="-463550" lvl="0" marL="463550" rtl="0" algn="l">
              <a:lnSpc>
                <a:spcPct val="100000"/>
              </a:lnSpc>
              <a:spcBef>
                <a:spcPts val="1200"/>
              </a:spcBef>
              <a:spcAft>
                <a:spcPts val="0"/>
              </a:spcAft>
              <a:buClr>
                <a:srgbClr val="5D5D5D"/>
              </a:buClr>
              <a:buSzPts val="2000"/>
              <a:buFont typeface="Calibri"/>
              <a:buAutoNum type="arabicPeriod"/>
            </a:pPr>
            <a:r>
              <a:rPr lang="en-US" sz="2000"/>
              <a:t>Campus Performance Objectives</a:t>
            </a:r>
            <a:endParaRPr sz="1600"/>
          </a:p>
          <a:p>
            <a:pPr indent="-463550" lvl="0" marL="463550" rtl="0" algn="l">
              <a:lnSpc>
                <a:spcPct val="100000"/>
              </a:lnSpc>
              <a:spcBef>
                <a:spcPts val="1200"/>
              </a:spcBef>
              <a:spcAft>
                <a:spcPts val="0"/>
              </a:spcAft>
              <a:buClr>
                <a:srgbClr val="5D5D5D"/>
              </a:buClr>
              <a:buSzPts val="2000"/>
              <a:buFont typeface="Calibri"/>
              <a:buAutoNum type="arabicPeriod"/>
            </a:pPr>
            <a:r>
              <a:rPr lang="en-US" sz="2000"/>
              <a:t>Report on Violent or Criminal Incidents on Campuses</a:t>
            </a:r>
            <a:endParaRPr/>
          </a:p>
          <a:p>
            <a:pPr indent="-463550" lvl="0" marL="463550" rtl="0" algn="l">
              <a:lnSpc>
                <a:spcPct val="100000"/>
              </a:lnSpc>
              <a:spcBef>
                <a:spcPts val="1200"/>
              </a:spcBef>
              <a:spcAft>
                <a:spcPts val="0"/>
              </a:spcAft>
              <a:buClr>
                <a:srgbClr val="5D5D5D"/>
              </a:buClr>
              <a:buSzPts val="2000"/>
              <a:buFont typeface="Calibri"/>
              <a:buAutoNum type="arabicPeriod"/>
            </a:pPr>
            <a:r>
              <a:rPr lang="en-US" sz="2000"/>
              <a:t>Student Performance in Postsecondary Institutions</a:t>
            </a:r>
            <a:endParaRPr/>
          </a:p>
          <a:p>
            <a:pPr indent="-457200" lvl="1" marL="1030288" rtl="0" algn="l">
              <a:lnSpc>
                <a:spcPct val="100000"/>
              </a:lnSpc>
              <a:spcBef>
                <a:spcPts val="600"/>
              </a:spcBef>
              <a:spcAft>
                <a:spcPts val="0"/>
              </a:spcAft>
              <a:buClr>
                <a:srgbClr val="5D5D5D"/>
              </a:buClr>
              <a:buSzPts val="1600"/>
              <a:buChar char="❑"/>
            </a:pPr>
            <a:r>
              <a:rPr lang="en-US" sz="1600"/>
              <a:t>For each High School Campus in the District</a:t>
            </a:r>
            <a:endParaRPr/>
          </a:p>
          <a:p>
            <a:pPr indent="-463550" lvl="0" marL="463550" rtl="0" algn="l">
              <a:lnSpc>
                <a:spcPct val="100000"/>
              </a:lnSpc>
              <a:spcBef>
                <a:spcPts val="1200"/>
              </a:spcBef>
              <a:spcAft>
                <a:spcPts val="0"/>
              </a:spcAft>
              <a:buClr>
                <a:srgbClr val="5D5D5D"/>
              </a:buClr>
              <a:buSzPts val="2000"/>
              <a:buFont typeface="Calibri"/>
              <a:buAutoNum type="arabicPeriod"/>
            </a:pPr>
            <a:r>
              <a:rPr lang="en-US" sz="2000"/>
              <a:t>2019-20 TAPR Glossary</a:t>
            </a:r>
            <a:endParaRPr/>
          </a:p>
          <a:p>
            <a:pPr indent="-336550" lvl="0" marL="463550" rtl="0" algn="l">
              <a:lnSpc>
                <a:spcPct val="100000"/>
              </a:lnSpc>
              <a:spcBef>
                <a:spcPts val="600"/>
              </a:spcBef>
              <a:spcAft>
                <a:spcPts val="0"/>
              </a:spcAft>
              <a:buClr>
                <a:srgbClr val="5D5D5D"/>
              </a:buClr>
              <a:buSzPts val="2000"/>
              <a:buFont typeface="Noto Sans Symbols"/>
              <a:buNone/>
            </a:pPr>
            <a:r>
              <a:t/>
            </a:r>
            <a:endParaRPr sz="2000"/>
          </a:p>
        </p:txBody>
      </p:sp>
      <p:sp>
        <p:nvSpPr>
          <p:cNvPr id="35" name="Google Shape;35;p2"/>
          <p:cNvSpPr txBox="1"/>
          <p:nvPr>
            <p:ph type="title"/>
          </p:nvPr>
        </p:nvSpPr>
        <p:spPr>
          <a:xfrm>
            <a:off x="695400" y="332656"/>
            <a:ext cx="9253028" cy="864096"/>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a:solidFill>
                  <a:srgbClr val="660000"/>
                </a:solidFill>
                <a:latin typeface="Arial"/>
                <a:ea typeface="Arial"/>
                <a:cs typeface="Arial"/>
                <a:sym typeface="Arial"/>
              </a:rPr>
              <a:t>7 Sections to the Annual Report</a:t>
            </a:r>
            <a:endParaRPr b="1">
              <a:solidFill>
                <a:srgbClr val="660000"/>
              </a:solidFill>
            </a:endParaRPr>
          </a:p>
        </p:txBody>
      </p:sp>
      <p:sp>
        <p:nvSpPr>
          <p:cNvPr id="36" name="Google Shape;36;p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xEl>
                                              <p:pRg end="0" st="0"/>
                                            </p:txEl>
                                          </p:spTgt>
                                        </p:tgtEl>
                                        <p:attrNameLst>
                                          <p:attrName>style.visibility</p:attrName>
                                        </p:attrNameLst>
                                      </p:cBhvr>
                                      <p:to>
                                        <p:strVal val="visible"/>
                                      </p:to>
                                    </p:set>
                                    <p:animEffect filter="fade" transition="in">
                                      <p:cBhvr>
                                        <p:cTn dur="1000"/>
                                        <p:tgtEl>
                                          <p:spTgt spid="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xEl>
                                              <p:pRg end="1" st="1"/>
                                            </p:txEl>
                                          </p:spTgt>
                                        </p:tgtEl>
                                        <p:attrNameLst>
                                          <p:attrName>style.visibility</p:attrName>
                                        </p:attrNameLst>
                                      </p:cBhvr>
                                      <p:to>
                                        <p:strVal val="visible"/>
                                      </p:to>
                                    </p:set>
                                    <p:animEffect filter="fade" transition="in">
                                      <p:cBhvr>
                                        <p:cTn dur="1000"/>
                                        <p:tgtEl>
                                          <p:spTgt spid="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xEl>
                                              <p:pRg end="2" st="2"/>
                                            </p:txEl>
                                          </p:spTgt>
                                        </p:tgtEl>
                                        <p:attrNameLst>
                                          <p:attrName>style.visibility</p:attrName>
                                        </p:attrNameLst>
                                      </p:cBhvr>
                                      <p:to>
                                        <p:strVal val="visible"/>
                                      </p:to>
                                    </p:set>
                                    <p:animEffect filter="fade" transition="in">
                                      <p:cBhvr>
                                        <p:cTn dur="1000"/>
                                        <p:tgtEl>
                                          <p:spTgt spid="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xEl>
                                              <p:pRg end="3" st="3"/>
                                            </p:txEl>
                                          </p:spTgt>
                                        </p:tgtEl>
                                        <p:attrNameLst>
                                          <p:attrName>style.visibility</p:attrName>
                                        </p:attrNameLst>
                                      </p:cBhvr>
                                      <p:to>
                                        <p:strVal val="visible"/>
                                      </p:to>
                                    </p:set>
                                    <p:animEffect filter="fade" transition="in">
                                      <p:cBhvr>
                                        <p:cTn dur="1000"/>
                                        <p:tgtEl>
                                          <p:spTgt spid="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xEl>
                                              <p:pRg end="4" st="4"/>
                                            </p:txEl>
                                          </p:spTgt>
                                        </p:tgtEl>
                                        <p:attrNameLst>
                                          <p:attrName>style.visibility</p:attrName>
                                        </p:attrNameLst>
                                      </p:cBhvr>
                                      <p:to>
                                        <p:strVal val="visible"/>
                                      </p:to>
                                    </p:set>
                                    <p:animEffect filter="fade" transition="in">
                                      <p:cBhvr>
                                        <p:cTn dur="1000"/>
                                        <p:tgtEl>
                                          <p:spTgt spid="3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xEl>
                                              <p:pRg end="5" st="5"/>
                                            </p:txEl>
                                          </p:spTgt>
                                        </p:tgtEl>
                                        <p:attrNameLst>
                                          <p:attrName>style.visibility</p:attrName>
                                        </p:attrNameLst>
                                      </p:cBhvr>
                                      <p:to>
                                        <p:strVal val="visible"/>
                                      </p:to>
                                    </p:set>
                                    <p:animEffect filter="fade" transition="in">
                                      <p:cBhvr>
                                        <p:cTn dur="1000"/>
                                        <p:tgtEl>
                                          <p:spTgt spid="3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xEl>
                                              <p:pRg end="6" st="6"/>
                                            </p:txEl>
                                          </p:spTgt>
                                        </p:tgtEl>
                                        <p:attrNameLst>
                                          <p:attrName>style.visibility</p:attrName>
                                        </p:attrNameLst>
                                      </p:cBhvr>
                                      <p:to>
                                        <p:strVal val="visible"/>
                                      </p:to>
                                    </p:set>
                                    <p:animEffect filter="fade" transition="in">
                                      <p:cBhvr>
                                        <p:cTn dur="1000"/>
                                        <p:tgtEl>
                                          <p:spTgt spid="3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xEl>
                                              <p:pRg end="7" st="7"/>
                                            </p:txEl>
                                          </p:spTgt>
                                        </p:tgtEl>
                                        <p:attrNameLst>
                                          <p:attrName>style.visibility</p:attrName>
                                        </p:attrNameLst>
                                      </p:cBhvr>
                                      <p:to>
                                        <p:strVal val="visible"/>
                                      </p:to>
                                    </p:set>
                                    <p:animEffect filter="fade" transition="in">
                                      <p:cBhvr>
                                        <p:cTn dur="1000"/>
                                        <p:tgtEl>
                                          <p:spTgt spid="3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xEl>
                                              <p:pRg end="8" st="8"/>
                                            </p:txEl>
                                          </p:spTgt>
                                        </p:tgtEl>
                                        <p:attrNameLst>
                                          <p:attrName>style.visibility</p:attrName>
                                        </p:attrNameLst>
                                      </p:cBhvr>
                                      <p:to>
                                        <p:strVal val="visible"/>
                                      </p:to>
                                    </p:set>
                                    <p:animEffect filter="fade" transition="in">
                                      <p:cBhvr>
                                        <p:cTn dur="1000"/>
                                        <p:tgtEl>
                                          <p:spTgt spid="3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xEl>
                                              <p:pRg end="9" st="9"/>
                                            </p:txEl>
                                          </p:spTgt>
                                        </p:tgtEl>
                                        <p:attrNameLst>
                                          <p:attrName>style.visibility</p:attrName>
                                        </p:attrNameLst>
                                      </p:cBhvr>
                                      <p:to>
                                        <p:strVal val="visible"/>
                                      </p:to>
                                    </p:set>
                                    <p:animEffect filter="fade" transition="in">
                                      <p:cBhvr>
                                        <p:cTn dur="1000"/>
                                        <p:tgtEl>
                                          <p:spTgt spid="3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xEl>
                                              <p:pRg end="10" st="10"/>
                                            </p:txEl>
                                          </p:spTgt>
                                        </p:tgtEl>
                                        <p:attrNameLst>
                                          <p:attrName>style.visibility</p:attrName>
                                        </p:attrNameLst>
                                      </p:cBhvr>
                                      <p:to>
                                        <p:strVal val="visible"/>
                                      </p:to>
                                    </p:set>
                                    <p:animEffect filter="fade" transition="in">
                                      <p:cBhvr>
                                        <p:cTn dur="1000"/>
                                        <p:tgtEl>
                                          <p:spTgt spid="34">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3"/>
          <p:cNvSpPr txBox="1"/>
          <p:nvPr>
            <p:ph idx="1" type="body"/>
          </p:nvPr>
        </p:nvSpPr>
        <p:spPr>
          <a:xfrm>
            <a:off x="1199456" y="1700808"/>
            <a:ext cx="10382944" cy="4104456"/>
          </a:xfrm>
          <a:prstGeom prst="rect">
            <a:avLst/>
          </a:prstGeom>
          <a:noFill/>
          <a:ln>
            <a:noFill/>
          </a:ln>
        </p:spPr>
        <p:txBody>
          <a:bodyPr anchorCtr="0" anchor="t" bIns="45700" lIns="0" spcFirstLastPara="1" rIns="0" wrap="square" tIns="45700">
            <a:normAutofit/>
          </a:bodyPr>
          <a:lstStyle/>
          <a:p>
            <a:pPr indent="-463550" lvl="0" marL="463550" rtl="0" algn="l">
              <a:lnSpc>
                <a:spcPct val="100000"/>
              </a:lnSpc>
              <a:spcBef>
                <a:spcPts val="0"/>
              </a:spcBef>
              <a:spcAft>
                <a:spcPts val="0"/>
              </a:spcAft>
              <a:buClr>
                <a:srgbClr val="5D5D5D"/>
              </a:buClr>
              <a:buSzPts val="2000"/>
              <a:buFont typeface="Noto Sans Symbols"/>
              <a:buChar char="⮚"/>
            </a:pPr>
            <a:r>
              <a:rPr lang="en-US" sz="2000"/>
              <a:t>Compiled by TEA for every district and campus using </a:t>
            </a:r>
            <a:endParaRPr/>
          </a:p>
          <a:p>
            <a:pPr indent="-457200" lvl="1" marL="1030288" rtl="0" algn="l">
              <a:lnSpc>
                <a:spcPct val="100000"/>
              </a:lnSpc>
              <a:spcBef>
                <a:spcPts val="600"/>
              </a:spcBef>
              <a:spcAft>
                <a:spcPts val="0"/>
              </a:spcAft>
              <a:buClr>
                <a:srgbClr val="5D5D5D"/>
              </a:buClr>
              <a:buSzPts val="1600"/>
              <a:buChar char="❑"/>
            </a:pPr>
            <a:r>
              <a:rPr lang="en-US" sz="1600"/>
              <a:t>PEIMS</a:t>
            </a:r>
            <a:endParaRPr/>
          </a:p>
          <a:p>
            <a:pPr indent="-457200" lvl="1" marL="1030288" rtl="0" algn="l">
              <a:lnSpc>
                <a:spcPct val="100000"/>
              </a:lnSpc>
              <a:spcBef>
                <a:spcPts val="600"/>
              </a:spcBef>
              <a:spcAft>
                <a:spcPts val="0"/>
              </a:spcAft>
              <a:buClr>
                <a:srgbClr val="5D5D5D"/>
              </a:buClr>
              <a:buSzPts val="1600"/>
              <a:buChar char="❑"/>
            </a:pPr>
            <a:r>
              <a:rPr lang="en-US" sz="1600"/>
              <a:t>Student Assessment Data</a:t>
            </a:r>
            <a:endParaRPr/>
          </a:p>
          <a:p>
            <a:pPr indent="-463550" lvl="0" marL="463550" rtl="0" algn="l">
              <a:lnSpc>
                <a:spcPct val="100000"/>
              </a:lnSpc>
              <a:spcBef>
                <a:spcPts val="1200"/>
              </a:spcBef>
              <a:spcAft>
                <a:spcPts val="0"/>
              </a:spcAft>
              <a:buClr>
                <a:srgbClr val="5D5D5D"/>
              </a:buClr>
              <a:buSzPts val="2000"/>
              <a:buChar char="⮚"/>
            </a:pPr>
            <a:r>
              <a:rPr lang="en-US" sz="2000"/>
              <a:t>TAPR is published in 2 different formats</a:t>
            </a:r>
            <a:endParaRPr/>
          </a:p>
          <a:p>
            <a:pPr indent="-457200" lvl="1" marL="1030288" rtl="0" algn="l">
              <a:lnSpc>
                <a:spcPct val="100000"/>
              </a:lnSpc>
              <a:spcBef>
                <a:spcPts val="600"/>
              </a:spcBef>
              <a:spcAft>
                <a:spcPts val="0"/>
              </a:spcAft>
              <a:buClr>
                <a:srgbClr val="5D5D5D"/>
              </a:buClr>
              <a:buSzPts val="1600"/>
              <a:buChar char="❑"/>
            </a:pPr>
            <a:r>
              <a:rPr lang="en-US" sz="1600"/>
              <a:t>A comprehensive, “dynamic” online data system </a:t>
            </a:r>
            <a:endParaRPr/>
          </a:p>
          <a:p>
            <a:pPr indent="-398463" lvl="2" marL="1544638" rtl="0" algn="l">
              <a:lnSpc>
                <a:spcPct val="100000"/>
              </a:lnSpc>
              <a:spcBef>
                <a:spcPts val="600"/>
              </a:spcBef>
              <a:spcAft>
                <a:spcPts val="0"/>
              </a:spcAft>
              <a:buClr>
                <a:srgbClr val="5D5D5D"/>
              </a:buClr>
              <a:buSzPts val="1600"/>
              <a:buChar char="▪"/>
            </a:pPr>
            <a:r>
              <a:rPr lang="en-US" sz="1600"/>
              <a:t>Data are added as they become available</a:t>
            </a:r>
            <a:endParaRPr/>
          </a:p>
          <a:p>
            <a:pPr indent="-457200" lvl="1" marL="1030288" rtl="0" algn="l">
              <a:lnSpc>
                <a:spcPct val="100000"/>
              </a:lnSpc>
              <a:spcBef>
                <a:spcPts val="1200"/>
              </a:spcBef>
              <a:spcAft>
                <a:spcPts val="0"/>
              </a:spcAft>
              <a:buClr>
                <a:srgbClr val="5D5D5D"/>
              </a:buClr>
              <a:buSzPts val="1600"/>
              <a:buChar char="❑"/>
            </a:pPr>
            <a:r>
              <a:rPr lang="en-US" sz="1600"/>
              <a:t>A PDF version (the “PDF TAPR”)</a:t>
            </a:r>
            <a:endParaRPr/>
          </a:p>
          <a:p>
            <a:pPr indent="-398463" lvl="2" marL="1544638" rtl="0" algn="l">
              <a:lnSpc>
                <a:spcPct val="100000"/>
              </a:lnSpc>
              <a:spcBef>
                <a:spcPts val="600"/>
              </a:spcBef>
              <a:spcAft>
                <a:spcPts val="0"/>
              </a:spcAft>
              <a:buClr>
                <a:srgbClr val="5D5D5D"/>
              </a:buClr>
              <a:buSzPts val="1600"/>
              <a:buChar char="▪"/>
            </a:pPr>
            <a:r>
              <a:rPr lang="en-US" sz="1600"/>
              <a:t>Only includes major, statutorily-required data points </a:t>
            </a:r>
            <a:endParaRPr/>
          </a:p>
          <a:p>
            <a:pPr indent="-398463" lvl="2" marL="1544638" rtl="0" algn="l">
              <a:lnSpc>
                <a:spcPct val="100000"/>
              </a:lnSpc>
              <a:spcBef>
                <a:spcPts val="600"/>
              </a:spcBef>
              <a:spcAft>
                <a:spcPts val="0"/>
              </a:spcAft>
              <a:buClr>
                <a:srgbClr val="5D5D5D"/>
              </a:buClr>
              <a:buSzPts val="1600"/>
              <a:buChar char="▪"/>
            </a:pPr>
            <a:r>
              <a:rPr lang="en-US" sz="1600"/>
              <a:t>Designed to allow districts to fulfill their public notification requirements (i.e., this Annual Report)</a:t>
            </a:r>
            <a:endParaRPr/>
          </a:p>
          <a:p>
            <a:pPr indent="-355600" lvl="1" marL="1030288" rtl="0" algn="l">
              <a:lnSpc>
                <a:spcPct val="100000"/>
              </a:lnSpc>
              <a:spcBef>
                <a:spcPts val="600"/>
              </a:spcBef>
              <a:spcAft>
                <a:spcPts val="0"/>
              </a:spcAft>
              <a:buClr>
                <a:srgbClr val="5D5D5D"/>
              </a:buClr>
              <a:buSzPts val="1600"/>
              <a:buNone/>
            </a:pPr>
            <a:r>
              <a:t/>
            </a:r>
            <a:endParaRPr sz="1600"/>
          </a:p>
        </p:txBody>
      </p:sp>
      <p:sp>
        <p:nvSpPr>
          <p:cNvPr id="42" name="Google Shape;42;p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 name="Google Shape;43;p3"/>
          <p:cNvSpPr txBox="1"/>
          <p:nvPr>
            <p:ph type="title"/>
          </p:nvPr>
        </p:nvSpPr>
        <p:spPr>
          <a:xfrm>
            <a:off x="551384" y="237133"/>
            <a:ext cx="9901100" cy="1296144"/>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sz="2600">
                <a:solidFill>
                  <a:srgbClr val="660000"/>
                </a:solidFill>
                <a:latin typeface="Arial"/>
                <a:ea typeface="Arial"/>
                <a:cs typeface="Arial"/>
                <a:sym typeface="Arial"/>
              </a:rPr>
              <a:t>Section 1</a:t>
            </a:r>
            <a:br>
              <a:rPr b="1" lang="en-US" sz="2600">
                <a:solidFill>
                  <a:srgbClr val="660000"/>
                </a:solidFill>
                <a:latin typeface="Arial"/>
                <a:ea typeface="Arial"/>
                <a:cs typeface="Arial"/>
                <a:sym typeface="Arial"/>
              </a:rPr>
            </a:br>
            <a:r>
              <a:rPr b="1" lang="en-US" sz="2600">
                <a:solidFill>
                  <a:srgbClr val="660000"/>
                </a:solidFill>
                <a:latin typeface="Arial"/>
                <a:ea typeface="Arial"/>
                <a:cs typeface="Arial"/>
                <a:sym typeface="Arial"/>
              </a:rPr>
              <a:t>	</a:t>
            </a:r>
            <a:r>
              <a:rPr b="1" lang="en-US" sz="2400">
                <a:solidFill>
                  <a:srgbClr val="660000"/>
                </a:solidFill>
                <a:latin typeface="Arial"/>
                <a:ea typeface="Arial"/>
                <a:cs typeface="Arial"/>
                <a:sym typeface="Arial"/>
              </a:rPr>
              <a:t>2019-20 Texas Academic Performance Report (TAPR)</a:t>
            </a:r>
            <a:endParaRPr b="1" sz="2600">
              <a:solidFill>
                <a:srgbClr val="660000"/>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xEl>
                                              <p:pRg end="0" st="0"/>
                                            </p:txEl>
                                          </p:spTgt>
                                        </p:tgtEl>
                                        <p:attrNameLst>
                                          <p:attrName>style.visibility</p:attrName>
                                        </p:attrNameLst>
                                      </p:cBhvr>
                                      <p:to>
                                        <p:strVal val="visible"/>
                                      </p:to>
                                    </p:set>
                                    <p:animEffect filter="fade" transition="in">
                                      <p:cBhvr>
                                        <p:cTn dur="1000"/>
                                        <p:tgtEl>
                                          <p:spTgt spid="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xEl>
                                              <p:pRg end="1" st="1"/>
                                            </p:txEl>
                                          </p:spTgt>
                                        </p:tgtEl>
                                        <p:attrNameLst>
                                          <p:attrName>style.visibility</p:attrName>
                                        </p:attrNameLst>
                                      </p:cBhvr>
                                      <p:to>
                                        <p:strVal val="visible"/>
                                      </p:to>
                                    </p:set>
                                    <p:animEffect filter="fade" transition="in">
                                      <p:cBhvr>
                                        <p:cTn dur="1000"/>
                                        <p:tgtEl>
                                          <p:spTgt spid="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xEl>
                                              <p:pRg end="2" st="2"/>
                                            </p:txEl>
                                          </p:spTgt>
                                        </p:tgtEl>
                                        <p:attrNameLst>
                                          <p:attrName>style.visibility</p:attrName>
                                        </p:attrNameLst>
                                      </p:cBhvr>
                                      <p:to>
                                        <p:strVal val="visible"/>
                                      </p:to>
                                    </p:set>
                                    <p:animEffect filter="fade" transition="in">
                                      <p:cBhvr>
                                        <p:cTn dur="1000"/>
                                        <p:tgtEl>
                                          <p:spTgt spid="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xEl>
                                              <p:pRg end="3" st="3"/>
                                            </p:txEl>
                                          </p:spTgt>
                                        </p:tgtEl>
                                        <p:attrNameLst>
                                          <p:attrName>style.visibility</p:attrName>
                                        </p:attrNameLst>
                                      </p:cBhvr>
                                      <p:to>
                                        <p:strVal val="visible"/>
                                      </p:to>
                                    </p:set>
                                    <p:animEffect filter="fade" transition="in">
                                      <p:cBhvr>
                                        <p:cTn dur="1000"/>
                                        <p:tgtEl>
                                          <p:spTgt spid="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xEl>
                                              <p:pRg end="4" st="4"/>
                                            </p:txEl>
                                          </p:spTgt>
                                        </p:tgtEl>
                                        <p:attrNameLst>
                                          <p:attrName>style.visibility</p:attrName>
                                        </p:attrNameLst>
                                      </p:cBhvr>
                                      <p:to>
                                        <p:strVal val="visible"/>
                                      </p:to>
                                    </p:set>
                                    <p:animEffect filter="fade" transition="in">
                                      <p:cBhvr>
                                        <p:cTn dur="1000"/>
                                        <p:tgtEl>
                                          <p:spTgt spid="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xEl>
                                              <p:pRg end="5" st="5"/>
                                            </p:txEl>
                                          </p:spTgt>
                                        </p:tgtEl>
                                        <p:attrNameLst>
                                          <p:attrName>style.visibility</p:attrName>
                                        </p:attrNameLst>
                                      </p:cBhvr>
                                      <p:to>
                                        <p:strVal val="visible"/>
                                      </p:to>
                                    </p:set>
                                    <p:animEffect filter="fade" transition="in">
                                      <p:cBhvr>
                                        <p:cTn dur="1000"/>
                                        <p:tgtEl>
                                          <p:spTgt spid="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xEl>
                                              <p:pRg end="6" st="6"/>
                                            </p:txEl>
                                          </p:spTgt>
                                        </p:tgtEl>
                                        <p:attrNameLst>
                                          <p:attrName>style.visibility</p:attrName>
                                        </p:attrNameLst>
                                      </p:cBhvr>
                                      <p:to>
                                        <p:strVal val="visible"/>
                                      </p:to>
                                    </p:set>
                                    <p:animEffect filter="fade" transition="in">
                                      <p:cBhvr>
                                        <p:cTn dur="1000"/>
                                        <p:tgtEl>
                                          <p:spTgt spid="4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xEl>
                                              <p:pRg end="7" st="7"/>
                                            </p:txEl>
                                          </p:spTgt>
                                        </p:tgtEl>
                                        <p:attrNameLst>
                                          <p:attrName>style.visibility</p:attrName>
                                        </p:attrNameLst>
                                      </p:cBhvr>
                                      <p:to>
                                        <p:strVal val="visible"/>
                                      </p:to>
                                    </p:set>
                                    <p:animEffect filter="fade" transition="in">
                                      <p:cBhvr>
                                        <p:cTn dur="1000"/>
                                        <p:tgtEl>
                                          <p:spTgt spid="4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xEl>
                                              <p:pRg end="8" st="8"/>
                                            </p:txEl>
                                          </p:spTgt>
                                        </p:tgtEl>
                                        <p:attrNameLst>
                                          <p:attrName>style.visibility</p:attrName>
                                        </p:attrNameLst>
                                      </p:cBhvr>
                                      <p:to>
                                        <p:strVal val="visible"/>
                                      </p:to>
                                    </p:set>
                                    <p:animEffect filter="fade" transition="in">
                                      <p:cBhvr>
                                        <p:cTn dur="1000"/>
                                        <p:tgtEl>
                                          <p:spTgt spid="4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xEl>
                                              <p:pRg end="9" st="9"/>
                                            </p:txEl>
                                          </p:spTgt>
                                        </p:tgtEl>
                                        <p:attrNameLst>
                                          <p:attrName>style.visibility</p:attrName>
                                        </p:attrNameLst>
                                      </p:cBhvr>
                                      <p:to>
                                        <p:strVal val="visible"/>
                                      </p:to>
                                    </p:set>
                                    <p:animEffect filter="fade" transition="in">
                                      <p:cBhvr>
                                        <p:cTn dur="1000"/>
                                        <p:tgtEl>
                                          <p:spTgt spid="41">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4"/>
          <p:cNvSpPr txBox="1"/>
          <p:nvPr>
            <p:ph idx="1" type="body"/>
          </p:nvPr>
        </p:nvSpPr>
        <p:spPr>
          <a:xfrm>
            <a:off x="983432" y="1628800"/>
            <a:ext cx="10729192" cy="3960440"/>
          </a:xfrm>
          <a:prstGeom prst="rect">
            <a:avLst/>
          </a:prstGeom>
          <a:noFill/>
          <a:ln>
            <a:noFill/>
          </a:ln>
        </p:spPr>
        <p:txBody>
          <a:bodyPr anchorCtr="0" anchor="t" bIns="45700" lIns="0" spcFirstLastPara="1" rIns="0" wrap="square" tIns="45700">
            <a:normAutofit/>
          </a:bodyPr>
          <a:lstStyle/>
          <a:p>
            <a:pPr indent="-463550" lvl="0" marL="463550" rtl="0" algn="l">
              <a:lnSpc>
                <a:spcPct val="100000"/>
              </a:lnSpc>
              <a:spcBef>
                <a:spcPts val="0"/>
              </a:spcBef>
              <a:spcAft>
                <a:spcPts val="0"/>
              </a:spcAft>
              <a:buClr>
                <a:srgbClr val="5D5D5D"/>
              </a:buClr>
              <a:buSzPts val="2400"/>
              <a:buChar char="⮚"/>
            </a:pPr>
            <a:r>
              <a:rPr b="1" lang="en-US" sz="2400"/>
              <a:t>Cover Page</a:t>
            </a:r>
            <a:endParaRPr/>
          </a:p>
          <a:p>
            <a:pPr indent="-457200" lvl="1" marL="1030288" rtl="0" algn="l">
              <a:lnSpc>
                <a:spcPct val="100000"/>
              </a:lnSpc>
              <a:spcBef>
                <a:spcPts val="1200"/>
              </a:spcBef>
              <a:spcAft>
                <a:spcPts val="0"/>
              </a:spcAft>
              <a:buClr>
                <a:srgbClr val="5D5D5D"/>
              </a:buClr>
              <a:buSzPts val="1800"/>
              <a:buChar char="❑"/>
            </a:pPr>
            <a:r>
              <a:rPr lang="en-US" sz="1800"/>
              <a:t>2020 Accountability Rating</a:t>
            </a:r>
            <a:endParaRPr/>
          </a:p>
          <a:p>
            <a:pPr indent="-398463" lvl="2" marL="1544638" rtl="0" algn="l">
              <a:lnSpc>
                <a:spcPct val="100000"/>
              </a:lnSpc>
              <a:spcBef>
                <a:spcPts val="0"/>
              </a:spcBef>
              <a:spcAft>
                <a:spcPts val="0"/>
              </a:spcAft>
              <a:buClr>
                <a:srgbClr val="5D5D5D"/>
              </a:buClr>
              <a:buSzPts val="1600"/>
              <a:buChar char="▪"/>
            </a:pPr>
            <a:r>
              <a:rPr lang="en-US" sz="1600"/>
              <a:t>Same rating for the district and all campuses: </a:t>
            </a:r>
            <a:r>
              <a:rPr i="1" lang="en-US" sz="1600"/>
              <a:t>Not Rated: Declared State of Disaster</a:t>
            </a:r>
            <a:endParaRPr/>
          </a:p>
          <a:p>
            <a:pPr indent="-457200" lvl="1" marL="1030288" rtl="0" algn="l">
              <a:lnSpc>
                <a:spcPct val="100000"/>
              </a:lnSpc>
              <a:spcBef>
                <a:spcPts val="1200"/>
              </a:spcBef>
              <a:spcAft>
                <a:spcPts val="0"/>
              </a:spcAft>
              <a:buClr>
                <a:srgbClr val="5D5D5D"/>
              </a:buClr>
              <a:buSzPts val="1800"/>
              <a:buChar char="❑"/>
            </a:pPr>
            <a:r>
              <a:rPr lang="en-US" sz="1800"/>
              <a:t>2020 Special Education Determination Status</a:t>
            </a:r>
            <a:endParaRPr/>
          </a:p>
          <a:p>
            <a:pPr indent="-398463" lvl="2" marL="1544638" rtl="0" algn="l">
              <a:lnSpc>
                <a:spcPct val="100000"/>
              </a:lnSpc>
              <a:spcBef>
                <a:spcPts val="0"/>
              </a:spcBef>
              <a:spcAft>
                <a:spcPts val="0"/>
              </a:spcAft>
              <a:buClr>
                <a:srgbClr val="5D5D5D"/>
              </a:buClr>
              <a:buSzPts val="1600"/>
              <a:buChar char="▪"/>
            </a:pPr>
            <a:r>
              <a:rPr lang="en-US" sz="1600"/>
              <a:t>Only reported on the district’s TAPR</a:t>
            </a:r>
            <a:endParaRPr/>
          </a:p>
          <a:p>
            <a:pPr indent="-457200" lvl="1" marL="1030288" rtl="0" algn="l">
              <a:lnSpc>
                <a:spcPct val="100000"/>
              </a:lnSpc>
              <a:spcBef>
                <a:spcPts val="1200"/>
              </a:spcBef>
              <a:spcAft>
                <a:spcPts val="0"/>
              </a:spcAft>
              <a:buClr>
                <a:srgbClr val="5D5D5D"/>
              </a:buClr>
              <a:buSzPts val="1800"/>
              <a:buChar char="❑"/>
            </a:pPr>
            <a:r>
              <a:rPr lang="en-US" sz="1800"/>
              <a:t>2020 Armed Services Vocational Aptitude Battery (ASVAB) Test</a:t>
            </a:r>
            <a:endParaRPr/>
          </a:p>
          <a:p>
            <a:pPr indent="-398463" lvl="2" marL="1544638" rtl="0" algn="l">
              <a:lnSpc>
                <a:spcPct val="100000"/>
              </a:lnSpc>
              <a:spcBef>
                <a:spcPts val="0"/>
              </a:spcBef>
              <a:spcAft>
                <a:spcPts val="0"/>
              </a:spcAft>
              <a:buClr>
                <a:srgbClr val="5D5D5D"/>
              </a:buClr>
              <a:buSzPts val="1600"/>
              <a:buChar char="▪"/>
            </a:pPr>
            <a:r>
              <a:rPr lang="en-US" sz="1600"/>
              <a:t>Only reported on the district’s TAPR and only reported if the District did not offer the ASVAB Career Exploration Program and did not request a waiver from TEA</a:t>
            </a:r>
            <a:endParaRPr/>
          </a:p>
          <a:p>
            <a:pPr indent="-457200" lvl="1" marL="1030288" rtl="0" algn="l">
              <a:lnSpc>
                <a:spcPct val="100000"/>
              </a:lnSpc>
              <a:spcBef>
                <a:spcPts val="1200"/>
              </a:spcBef>
              <a:spcAft>
                <a:spcPts val="0"/>
              </a:spcAft>
              <a:buClr>
                <a:srgbClr val="5D5D5D"/>
              </a:buClr>
              <a:buSzPts val="1800"/>
              <a:buChar char="❑"/>
            </a:pPr>
            <a:r>
              <a:rPr lang="en-US" sz="1800"/>
              <a:t>2020 Distinction Designations</a:t>
            </a:r>
            <a:endParaRPr/>
          </a:p>
          <a:p>
            <a:pPr indent="-398463" lvl="2" marL="1544638" rtl="0" algn="l">
              <a:lnSpc>
                <a:spcPct val="100000"/>
              </a:lnSpc>
              <a:spcBef>
                <a:spcPts val="0"/>
              </a:spcBef>
              <a:spcAft>
                <a:spcPts val="0"/>
              </a:spcAft>
              <a:buClr>
                <a:srgbClr val="5D5D5D"/>
              </a:buClr>
              <a:buSzPts val="1600"/>
              <a:buChar char="▪"/>
            </a:pPr>
            <a:r>
              <a:rPr i="1" lang="en-US" sz="1600"/>
              <a:t>No Distinction Designations were awarded at the district or campus level in 2020 due to the absence of 2020 STAAR data</a:t>
            </a:r>
            <a:endParaRPr/>
          </a:p>
        </p:txBody>
      </p:sp>
      <p:sp>
        <p:nvSpPr>
          <p:cNvPr id="49" name="Google Shape;49;p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 name="Google Shape;50;p4"/>
          <p:cNvSpPr txBox="1"/>
          <p:nvPr>
            <p:ph type="title"/>
          </p:nvPr>
        </p:nvSpPr>
        <p:spPr>
          <a:xfrm>
            <a:off x="551384" y="332656"/>
            <a:ext cx="9648874" cy="113347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sz="2600">
                <a:solidFill>
                  <a:srgbClr val="660000"/>
                </a:solidFill>
                <a:latin typeface="Arial"/>
                <a:ea typeface="Arial"/>
                <a:cs typeface="Arial"/>
                <a:sym typeface="Arial"/>
              </a:rPr>
              <a:t>Section 1</a:t>
            </a:r>
            <a:br>
              <a:rPr b="1" lang="en-US" sz="2600">
                <a:solidFill>
                  <a:srgbClr val="660000"/>
                </a:solidFill>
                <a:latin typeface="Arial"/>
                <a:ea typeface="Arial"/>
                <a:cs typeface="Arial"/>
                <a:sym typeface="Arial"/>
              </a:rPr>
            </a:br>
            <a:r>
              <a:rPr b="1" lang="en-US" sz="2600">
                <a:solidFill>
                  <a:srgbClr val="660000"/>
                </a:solidFill>
                <a:latin typeface="Arial"/>
                <a:ea typeface="Arial"/>
                <a:cs typeface="Arial"/>
                <a:sym typeface="Arial"/>
              </a:rPr>
              <a:t>	</a:t>
            </a:r>
            <a:r>
              <a:rPr b="1" lang="en-US" sz="2400">
                <a:solidFill>
                  <a:srgbClr val="660000"/>
                </a:solidFill>
                <a:latin typeface="Arial"/>
                <a:ea typeface="Arial"/>
                <a:cs typeface="Arial"/>
                <a:sym typeface="Arial"/>
              </a:rPr>
              <a:t>2019-20 Texas Academic Performance Report (TAPR)</a:t>
            </a:r>
            <a:endParaRPr b="1" sz="2600">
              <a:solidFill>
                <a:srgbClr val="660000"/>
              </a:solidFill>
              <a:latin typeface="Arial"/>
              <a:ea typeface="Arial"/>
              <a:cs typeface="Arial"/>
              <a:sym typeface="Arial"/>
            </a:endParaRPr>
          </a:p>
        </p:txBody>
      </p:sp>
    </p:spTree>
  </p:cSld>
  <p:clrMapOvr>
    <a:masterClrMapping/>
  </p:clrMapOvr>
  <mc:AlternateContent>
    <mc:Choice Requires="p14">
      <p:transition spd="slow" p14:dur="1400">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xEl>
                                              <p:pRg end="0" st="0"/>
                                            </p:txEl>
                                          </p:spTgt>
                                        </p:tgtEl>
                                        <p:attrNameLst>
                                          <p:attrName>style.visibility</p:attrName>
                                        </p:attrNameLst>
                                      </p:cBhvr>
                                      <p:to>
                                        <p:strVal val="visible"/>
                                      </p:to>
                                    </p:set>
                                    <p:animEffect filter="fade" transition="in">
                                      <p:cBhvr>
                                        <p:cTn dur="1000"/>
                                        <p:tgtEl>
                                          <p:spTgt spid="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xEl>
                                              <p:pRg end="1" st="1"/>
                                            </p:txEl>
                                          </p:spTgt>
                                        </p:tgtEl>
                                        <p:attrNameLst>
                                          <p:attrName>style.visibility</p:attrName>
                                        </p:attrNameLst>
                                      </p:cBhvr>
                                      <p:to>
                                        <p:strVal val="visible"/>
                                      </p:to>
                                    </p:set>
                                    <p:animEffect filter="fade" transition="in">
                                      <p:cBhvr>
                                        <p:cTn dur="1000"/>
                                        <p:tgtEl>
                                          <p:spTgt spid="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xEl>
                                              <p:pRg end="2" st="2"/>
                                            </p:txEl>
                                          </p:spTgt>
                                        </p:tgtEl>
                                        <p:attrNameLst>
                                          <p:attrName>style.visibility</p:attrName>
                                        </p:attrNameLst>
                                      </p:cBhvr>
                                      <p:to>
                                        <p:strVal val="visible"/>
                                      </p:to>
                                    </p:set>
                                    <p:animEffect filter="fade" transition="in">
                                      <p:cBhvr>
                                        <p:cTn dur="1000"/>
                                        <p:tgtEl>
                                          <p:spTgt spid="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xEl>
                                              <p:pRg end="3" st="3"/>
                                            </p:txEl>
                                          </p:spTgt>
                                        </p:tgtEl>
                                        <p:attrNameLst>
                                          <p:attrName>style.visibility</p:attrName>
                                        </p:attrNameLst>
                                      </p:cBhvr>
                                      <p:to>
                                        <p:strVal val="visible"/>
                                      </p:to>
                                    </p:set>
                                    <p:animEffect filter="fade" transition="in">
                                      <p:cBhvr>
                                        <p:cTn dur="1000"/>
                                        <p:tgtEl>
                                          <p:spTgt spid="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xEl>
                                              <p:pRg end="4" st="4"/>
                                            </p:txEl>
                                          </p:spTgt>
                                        </p:tgtEl>
                                        <p:attrNameLst>
                                          <p:attrName>style.visibility</p:attrName>
                                        </p:attrNameLst>
                                      </p:cBhvr>
                                      <p:to>
                                        <p:strVal val="visible"/>
                                      </p:to>
                                    </p:set>
                                    <p:animEffect filter="fade" transition="in">
                                      <p:cBhvr>
                                        <p:cTn dur="1000"/>
                                        <p:tgtEl>
                                          <p:spTgt spid="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xEl>
                                              <p:pRg end="5" st="5"/>
                                            </p:txEl>
                                          </p:spTgt>
                                        </p:tgtEl>
                                        <p:attrNameLst>
                                          <p:attrName>style.visibility</p:attrName>
                                        </p:attrNameLst>
                                      </p:cBhvr>
                                      <p:to>
                                        <p:strVal val="visible"/>
                                      </p:to>
                                    </p:set>
                                    <p:animEffect filter="fade" transition="in">
                                      <p:cBhvr>
                                        <p:cTn dur="1000"/>
                                        <p:tgtEl>
                                          <p:spTgt spid="4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xEl>
                                              <p:pRg end="6" st="6"/>
                                            </p:txEl>
                                          </p:spTgt>
                                        </p:tgtEl>
                                        <p:attrNameLst>
                                          <p:attrName>style.visibility</p:attrName>
                                        </p:attrNameLst>
                                      </p:cBhvr>
                                      <p:to>
                                        <p:strVal val="visible"/>
                                      </p:to>
                                    </p:set>
                                    <p:animEffect filter="fade" transition="in">
                                      <p:cBhvr>
                                        <p:cTn dur="1000"/>
                                        <p:tgtEl>
                                          <p:spTgt spid="4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xEl>
                                              <p:pRg end="7" st="7"/>
                                            </p:txEl>
                                          </p:spTgt>
                                        </p:tgtEl>
                                        <p:attrNameLst>
                                          <p:attrName>style.visibility</p:attrName>
                                        </p:attrNameLst>
                                      </p:cBhvr>
                                      <p:to>
                                        <p:strVal val="visible"/>
                                      </p:to>
                                    </p:set>
                                    <p:animEffect filter="fade" transition="in">
                                      <p:cBhvr>
                                        <p:cTn dur="1000"/>
                                        <p:tgtEl>
                                          <p:spTgt spid="4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xEl>
                                              <p:pRg end="8" st="8"/>
                                            </p:txEl>
                                          </p:spTgt>
                                        </p:tgtEl>
                                        <p:attrNameLst>
                                          <p:attrName>style.visibility</p:attrName>
                                        </p:attrNameLst>
                                      </p:cBhvr>
                                      <p:to>
                                        <p:strVal val="visible"/>
                                      </p:to>
                                    </p:set>
                                    <p:animEffect filter="fade" transition="in">
                                      <p:cBhvr>
                                        <p:cTn dur="1000"/>
                                        <p:tgtEl>
                                          <p:spTgt spid="4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5"/>
          <p:cNvSpPr txBox="1"/>
          <p:nvPr>
            <p:ph idx="1" type="body"/>
          </p:nvPr>
        </p:nvSpPr>
        <p:spPr>
          <a:xfrm>
            <a:off x="911424" y="1556792"/>
            <a:ext cx="10873208" cy="4320480"/>
          </a:xfrm>
          <a:prstGeom prst="rect">
            <a:avLst/>
          </a:prstGeom>
          <a:noFill/>
          <a:ln>
            <a:noFill/>
          </a:ln>
        </p:spPr>
        <p:txBody>
          <a:bodyPr anchorCtr="0" anchor="t" bIns="45700" lIns="0" spcFirstLastPara="1" rIns="0" wrap="square" tIns="45700">
            <a:noAutofit/>
          </a:bodyPr>
          <a:lstStyle/>
          <a:p>
            <a:pPr indent="-463550" lvl="0" marL="577850" rtl="0" algn="l">
              <a:lnSpc>
                <a:spcPct val="100000"/>
              </a:lnSpc>
              <a:spcBef>
                <a:spcPts val="0"/>
              </a:spcBef>
              <a:spcAft>
                <a:spcPts val="0"/>
              </a:spcAft>
              <a:buClr>
                <a:srgbClr val="5D5D5D"/>
              </a:buClr>
              <a:buSzPts val="2000"/>
              <a:buChar char="⮚"/>
            </a:pPr>
            <a:r>
              <a:rPr b="1" lang="en-US" sz="2000"/>
              <a:t>STAAR Performance</a:t>
            </a:r>
            <a:endParaRPr/>
          </a:p>
          <a:p>
            <a:pPr indent="-457200" lvl="1" marL="1089025" rtl="0" algn="l">
              <a:lnSpc>
                <a:spcPct val="100000"/>
              </a:lnSpc>
              <a:spcBef>
                <a:spcPts val="600"/>
              </a:spcBef>
              <a:spcAft>
                <a:spcPts val="0"/>
              </a:spcAft>
              <a:buClr>
                <a:srgbClr val="5D5D5D"/>
              </a:buClr>
              <a:buSzPts val="1600"/>
              <a:buChar char="❑"/>
            </a:pPr>
            <a:r>
              <a:rPr lang="en-US" sz="1600"/>
              <a:t>All 3 performance rates</a:t>
            </a:r>
            <a:endParaRPr/>
          </a:p>
          <a:p>
            <a:pPr indent="-398463" lvl="2" marL="1603375" rtl="0" algn="l">
              <a:lnSpc>
                <a:spcPct val="100000"/>
              </a:lnSpc>
              <a:spcBef>
                <a:spcPts val="300"/>
              </a:spcBef>
              <a:spcAft>
                <a:spcPts val="0"/>
              </a:spcAft>
              <a:buClr>
                <a:srgbClr val="990099"/>
              </a:buClr>
              <a:buSzPts val="1400"/>
              <a:buChar char="▪"/>
            </a:pPr>
            <a:r>
              <a:rPr b="1" i="1" lang="en-US" sz="1400">
                <a:solidFill>
                  <a:srgbClr val="990099"/>
                </a:solidFill>
              </a:rPr>
              <a:t>Approaches Grade Level or Above</a:t>
            </a:r>
            <a:endParaRPr/>
          </a:p>
          <a:p>
            <a:pPr indent="-398463" lvl="2" marL="1603375" rtl="0" algn="l">
              <a:lnSpc>
                <a:spcPct val="100000"/>
              </a:lnSpc>
              <a:spcBef>
                <a:spcPts val="300"/>
              </a:spcBef>
              <a:spcAft>
                <a:spcPts val="0"/>
              </a:spcAft>
              <a:buClr>
                <a:srgbClr val="0070C0"/>
              </a:buClr>
              <a:buSzPts val="1400"/>
              <a:buChar char="▪"/>
            </a:pPr>
            <a:r>
              <a:rPr b="1" i="1" lang="en-US" sz="1400">
                <a:solidFill>
                  <a:srgbClr val="0070C0"/>
                </a:solidFill>
              </a:rPr>
              <a:t>Meets Grade Level or Above</a:t>
            </a:r>
            <a:endParaRPr/>
          </a:p>
          <a:p>
            <a:pPr indent="-398463" lvl="2" marL="1603375" rtl="0" algn="l">
              <a:lnSpc>
                <a:spcPct val="100000"/>
              </a:lnSpc>
              <a:spcBef>
                <a:spcPts val="300"/>
              </a:spcBef>
              <a:spcAft>
                <a:spcPts val="0"/>
              </a:spcAft>
              <a:buClr>
                <a:srgbClr val="00B050"/>
              </a:buClr>
              <a:buSzPts val="1400"/>
              <a:buChar char="▪"/>
            </a:pPr>
            <a:r>
              <a:rPr b="1" i="1" lang="en-US" sz="1400">
                <a:solidFill>
                  <a:srgbClr val="00B050"/>
                </a:solidFill>
              </a:rPr>
              <a:t>Masters Grade Level</a:t>
            </a:r>
            <a:endParaRPr/>
          </a:p>
          <a:p>
            <a:pPr indent="-457200" lvl="1" marL="1089025" rtl="0" algn="l">
              <a:lnSpc>
                <a:spcPct val="100000"/>
              </a:lnSpc>
              <a:spcBef>
                <a:spcPts val="600"/>
              </a:spcBef>
              <a:spcAft>
                <a:spcPts val="0"/>
              </a:spcAft>
              <a:buClr>
                <a:srgbClr val="5D5D5D"/>
              </a:buClr>
              <a:buSzPts val="1600"/>
              <a:buChar char="❑"/>
            </a:pPr>
            <a:r>
              <a:rPr lang="en-US" sz="1600"/>
              <a:t>Reported for</a:t>
            </a:r>
            <a:endParaRPr/>
          </a:p>
          <a:p>
            <a:pPr indent="-398463" lvl="2" marL="1603375" rtl="0" algn="l">
              <a:lnSpc>
                <a:spcPct val="100000"/>
              </a:lnSpc>
              <a:spcBef>
                <a:spcPts val="300"/>
              </a:spcBef>
              <a:spcAft>
                <a:spcPts val="0"/>
              </a:spcAft>
              <a:buClr>
                <a:srgbClr val="5D5D5D"/>
              </a:buClr>
              <a:buSzPts val="1400"/>
              <a:buChar char="▪"/>
            </a:pPr>
            <a:r>
              <a:rPr lang="en-US" sz="1400"/>
              <a:t>Each Assessment</a:t>
            </a:r>
            <a:endParaRPr/>
          </a:p>
          <a:p>
            <a:pPr indent="-398463" lvl="2" marL="1603375" rtl="0" algn="l">
              <a:lnSpc>
                <a:spcPct val="100000"/>
              </a:lnSpc>
              <a:spcBef>
                <a:spcPts val="300"/>
              </a:spcBef>
              <a:spcAft>
                <a:spcPts val="0"/>
              </a:spcAft>
              <a:buClr>
                <a:srgbClr val="5D5D5D"/>
              </a:buClr>
              <a:buSzPts val="1400"/>
              <a:buChar char="▪"/>
            </a:pPr>
            <a:r>
              <a:rPr lang="en-US" sz="1400"/>
              <a:t>All Grades All Subjects </a:t>
            </a:r>
            <a:endParaRPr/>
          </a:p>
          <a:p>
            <a:pPr indent="-398463" lvl="2" marL="1603375" rtl="0" algn="l">
              <a:lnSpc>
                <a:spcPct val="100000"/>
              </a:lnSpc>
              <a:spcBef>
                <a:spcPts val="300"/>
              </a:spcBef>
              <a:spcAft>
                <a:spcPts val="0"/>
              </a:spcAft>
              <a:buClr>
                <a:srgbClr val="5D5D5D"/>
              </a:buClr>
              <a:buSzPts val="1400"/>
              <a:buChar char="▪"/>
            </a:pPr>
            <a:r>
              <a:rPr lang="en-US" sz="1400"/>
              <a:t>All Grades by Subject</a:t>
            </a:r>
            <a:endParaRPr/>
          </a:p>
          <a:p>
            <a:pPr indent="-463550" lvl="0" marL="577850" rtl="0" algn="l">
              <a:lnSpc>
                <a:spcPct val="100000"/>
              </a:lnSpc>
              <a:spcBef>
                <a:spcPts val="1200"/>
              </a:spcBef>
              <a:spcAft>
                <a:spcPts val="0"/>
              </a:spcAft>
              <a:buClr>
                <a:srgbClr val="5D5D5D"/>
              </a:buClr>
              <a:buSzPts val="2000"/>
              <a:buChar char="⮚"/>
            </a:pPr>
            <a:r>
              <a:rPr b="1" lang="en-US" sz="2000"/>
              <a:t>STAAR – Academic Growth</a:t>
            </a:r>
            <a:endParaRPr/>
          </a:p>
          <a:p>
            <a:pPr indent="-457200" lvl="1" marL="1089025" rtl="0" algn="l">
              <a:lnSpc>
                <a:spcPct val="100000"/>
              </a:lnSpc>
              <a:spcBef>
                <a:spcPts val="600"/>
              </a:spcBef>
              <a:spcAft>
                <a:spcPts val="0"/>
              </a:spcAft>
              <a:buClr>
                <a:srgbClr val="5D5D5D"/>
              </a:buClr>
              <a:buSzPts val="1600"/>
              <a:buChar char="❑"/>
            </a:pPr>
            <a:r>
              <a:rPr lang="en-US" sz="1600"/>
              <a:t>Only calculated in Reading (Grades 4-8 and English II) and Math (Grades 4-8 and Algebra I)</a:t>
            </a:r>
            <a:endParaRPr/>
          </a:p>
          <a:p>
            <a:pPr indent="-457200" lvl="1" marL="1089025" rtl="0" algn="l">
              <a:lnSpc>
                <a:spcPct val="100000"/>
              </a:lnSpc>
              <a:spcBef>
                <a:spcPts val="600"/>
              </a:spcBef>
              <a:spcAft>
                <a:spcPts val="0"/>
              </a:spcAft>
              <a:buClr>
                <a:srgbClr val="5D5D5D"/>
              </a:buClr>
              <a:buSzPts val="1600"/>
              <a:buChar char="❑"/>
            </a:pPr>
            <a:r>
              <a:rPr lang="en-US" sz="1600"/>
              <a:t>Reported by Grade and Subject</a:t>
            </a:r>
            <a:endParaRPr sz="1400"/>
          </a:p>
        </p:txBody>
      </p:sp>
      <p:sp>
        <p:nvSpPr>
          <p:cNvPr id="56" name="Google Shape;56;p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7" name="Google Shape;57;p5"/>
          <p:cNvSpPr txBox="1"/>
          <p:nvPr>
            <p:ph type="title"/>
          </p:nvPr>
        </p:nvSpPr>
        <p:spPr>
          <a:xfrm>
            <a:off x="551384" y="188914"/>
            <a:ext cx="9576866" cy="113347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sz="2600">
                <a:solidFill>
                  <a:srgbClr val="660000"/>
                </a:solidFill>
                <a:latin typeface="Arial"/>
                <a:ea typeface="Arial"/>
                <a:cs typeface="Arial"/>
                <a:sym typeface="Arial"/>
              </a:rPr>
              <a:t>Section 1</a:t>
            </a:r>
            <a:br>
              <a:rPr b="1" lang="en-US" sz="2600">
                <a:solidFill>
                  <a:srgbClr val="660000"/>
                </a:solidFill>
                <a:latin typeface="Arial"/>
                <a:ea typeface="Arial"/>
                <a:cs typeface="Arial"/>
                <a:sym typeface="Arial"/>
              </a:rPr>
            </a:br>
            <a:r>
              <a:rPr b="1" lang="en-US" sz="2600">
                <a:solidFill>
                  <a:srgbClr val="660000"/>
                </a:solidFill>
                <a:latin typeface="Arial"/>
                <a:ea typeface="Arial"/>
                <a:cs typeface="Arial"/>
                <a:sym typeface="Arial"/>
              </a:rPr>
              <a:t>	</a:t>
            </a:r>
            <a:r>
              <a:rPr b="1" lang="en-US" sz="2400">
                <a:solidFill>
                  <a:srgbClr val="660000"/>
                </a:solidFill>
                <a:latin typeface="Arial"/>
                <a:ea typeface="Arial"/>
                <a:cs typeface="Arial"/>
                <a:sym typeface="Arial"/>
              </a:rPr>
              <a:t>2019-20 Texas Academic Performance Report (TAPR)</a:t>
            </a:r>
            <a:endParaRPr b="1" sz="2600">
              <a:solidFill>
                <a:srgbClr val="660000"/>
              </a:solidFill>
              <a:latin typeface="Arial"/>
              <a:ea typeface="Arial"/>
              <a:cs typeface="Arial"/>
              <a:sym typeface="Arial"/>
            </a:endParaRPr>
          </a:p>
        </p:txBody>
      </p:sp>
      <p:sp>
        <p:nvSpPr>
          <p:cNvPr id="58" name="Google Shape;58;p5"/>
          <p:cNvSpPr/>
          <p:nvPr/>
        </p:nvSpPr>
        <p:spPr>
          <a:xfrm>
            <a:off x="7104112" y="1700808"/>
            <a:ext cx="4536504" cy="2520280"/>
          </a:xfrm>
          <a:prstGeom prst="horizontalScroll">
            <a:avLst>
              <a:gd fmla="val 12500" name="adj"/>
            </a:avLst>
          </a:prstGeom>
          <a:solidFill>
            <a:srgbClr val="29AAE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Arial"/>
                <a:ea typeface="Arial"/>
                <a:cs typeface="Arial"/>
                <a:sym typeface="Arial"/>
              </a:rPr>
              <a:t>Due to the cancellation of Spring 2020 STAAR assessments, the data for these measures have not been updated. Therefore, the data that are reported are identical to the data reported in the 2018-19 TAPR.</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0" st="0"/>
                                            </p:txEl>
                                          </p:spTgt>
                                        </p:tgtEl>
                                        <p:attrNameLst>
                                          <p:attrName>style.visibility</p:attrName>
                                        </p:attrNameLst>
                                      </p:cBhvr>
                                      <p:to>
                                        <p:strVal val="visible"/>
                                      </p:to>
                                    </p:set>
                                    <p:animEffect filter="fade" transition="in">
                                      <p:cBhvr>
                                        <p:cTn dur="1000"/>
                                        <p:tgtEl>
                                          <p:spTgt spid="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1" st="1"/>
                                            </p:txEl>
                                          </p:spTgt>
                                        </p:tgtEl>
                                        <p:attrNameLst>
                                          <p:attrName>style.visibility</p:attrName>
                                        </p:attrNameLst>
                                      </p:cBhvr>
                                      <p:to>
                                        <p:strVal val="visible"/>
                                      </p:to>
                                    </p:set>
                                    <p:animEffect filter="fade" transition="in">
                                      <p:cBhvr>
                                        <p:cTn dur="1000"/>
                                        <p:tgtEl>
                                          <p:spTgt spid="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2" st="2"/>
                                            </p:txEl>
                                          </p:spTgt>
                                        </p:tgtEl>
                                        <p:attrNameLst>
                                          <p:attrName>style.visibility</p:attrName>
                                        </p:attrNameLst>
                                      </p:cBhvr>
                                      <p:to>
                                        <p:strVal val="visible"/>
                                      </p:to>
                                    </p:set>
                                    <p:animEffect filter="fade" transition="in">
                                      <p:cBhvr>
                                        <p:cTn dur="1000"/>
                                        <p:tgtEl>
                                          <p:spTgt spid="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3" st="3"/>
                                            </p:txEl>
                                          </p:spTgt>
                                        </p:tgtEl>
                                        <p:attrNameLst>
                                          <p:attrName>style.visibility</p:attrName>
                                        </p:attrNameLst>
                                      </p:cBhvr>
                                      <p:to>
                                        <p:strVal val="visible"/>
                                      </p:to>
                                    </p:set>
                                    <p:animEffect filter="fade" transition="in">
                                      <p:cBhvr>
                                        <p:cTn dur="1000"/>
                                        <p:tgtEl>
                                          <p:spTgt spid="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4" st="4"/>
                                            </p:txEl>
                                          </p:spTgt>
                                        </p:tgtEl>
                                        <p:attrNameLst>
                                          <p:attrName>style.visibility</p:attrName>
                                        </p:attrNameLst>
                                      </p:cBhvr>
                                      <p:to>
                                        <p:strVal val="visible"/>
                                      </p:to>
                                    </p:set>
                                    <p:animEffect filter="fade" transition="in">
                                      <p:cBhvr>
                                        <p:cTn dur="1000"/>
                                        <p:tgtEl>
                                          <p:spTgt spid="5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5" st="5"/>
                                            </p:txEl>
                                          </p:spTgt>
                                        </p:tgtEl>
                                        <p:attrNameLst>
                                          <p:attrName>style.visibility</p:attrName>
                                        </p:attrNameLst>
                                      </p:cBhvr>
                                      <p:to>
                                        <p:strVal val="visible"/>
                                      </p:to>
                                    </p:set>
                                    <p:animEffect filter="fade" transition="in">
                                      <p:cBhvr>
                                        <p:cTn dur="1000"/>
                                        <p:tgtEl>
                                          <p:spTgt spid="5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6" st="6"/>
                                            </p:txEl>
                                          </p:spTgt>
                                        </p:tgtEl>
                                        <p:attrNameLst>
                                          <p:attrName>style.visibility</p:attrName>
                                        </p:attrNameLst>
                                      </p:cBhvr>
                                      <p:to>
                                        <p:strVal val="visible"/>
                                      </p:to>
                                    </p:set>
                                    <p:animEffect filter="fade" transition="in">
                                      <p:cBhvr>
                                        <p:cTn dur="1000"/>
                                        <p:tgtEl>
                                          <p:spTgt spid="5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7" st="7"/>
                                            </p:txEl>
                                          </p:spTgt>
                                        </p:tgtEl>
                                        <p:attrNameLst>
                                          <p:attrName>style.visibility</p:attrName>
                                        </p:attrNameLst>
                                      </p:cBhvr>
                                      <p:to>
                                        <p:strVal val="visible"/>
                                      </p:to>
                                    </p:set>
                                    <p:animEffect filter="fade" transition="in">
                                      <p:cBhvr>
                                        <p:cTn dur="1000"/>
                                        <p:tgtEl>
                                          <p:spTgt spid="5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8" st="8"/>
                                            </p:txEl>
                                          </p:spTgt>
                                        </p:tgtEl>
                                        <p:attrNameLst>
                                          <p:attrName>style.visibility</p:attrName>
                                        </p:attrNameLst>
                                      </p:cBhvr>
                                      <p:to>
                                        <p:strVal val="visible"/>
                                      </p:to>
                                    </p:set>
                                    <p:animEffect filter="fade" transition="in">
                                      <p:cBhvr>
                                        <p:cTn dur="1000"/>
                                        <p:tgtEl>
                                          <p:spTgt spid="5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9" st="9"/>
                                            </p:txEl>
                                          </p:spTgt>
                                        </p:tgtEl>
                                        <p:attrNameLst>
                                          <p:attrName>style.visibility</p:attrName>
                                        </p:attrNameLst>
                                      </p:cBhvr>
                                      <p:to>
                                        <p:strVal val="visible"/>
                                      </p:to>
                                    </p:set>
                                    <p:animEffect filter="fade" transition="in">
                                      <p:cBhvr>
                                        <p:cTn dur="1000"/>
                                        <p:tgtEl>
                                          <p:spTgt spid="5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10" st="10"/>
                                            </p:txEl>
                                          </p:spTgt>
                                        </p:tgtEl>
                                        <p:attrNameLst>
                                          <p:attrName>style.visibility</p:attrName>
                                        </p:attrNameLst>
                                      </p:cBhvr>
                                      <p:to>
                                        <p:strVal val="visible"/>
                                      </p:to>
                                    </p:set>
                                    <p:animEffect filter="fade" transition="in">
                                      <p:cBhvr>
                                        <p:cTn dur="1000"/>
                                        <p:tgtEl>
                                          <p:spTgt spid="5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xEl>
                                              <p:pRg end="11" st="11"/>
                                            </p:txEl>
                                          </p:spTgt>
                                        </p:tgtEl>
                                        <p:attrNameLst>
                                          <p:attrName>style.visibility</p:attrName>
                                        </p:attrNameLst>
                                      </p:cBhvr>
                                      <p:to>
                                        <p:strVal val="visible"/>
                                      </p:to>
                                    </p:set>
                                    <p:animEffect filter="fade" transition="in">
                                      <p:cBhvr>
                                        <p:cTn dur="1000"/>
                                        <p:tgtEl>
                                          <p:spTgt spid="5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6"/>
          <p:cNvSpPr txBox="1"/>
          <p:nvPr>
            <p:ph idx="1" type="body"/>
          </p:nvPr>
        </p:nvSpPr>
        <p:spPr>
          <a:xfrm>
            <a:off x="839416" y="1556792"/>
            <a:ext cx="5976664" cy="4248472"/>
          </a:xfrm>
          <a:prstGeom prst="rect">
            <a:avLst/>
          </a:prstGeom>
          <a:noFill/>
          <a:ln>
            <a:noFill/>
          </a:ln>
        </p:spPr>
        <p:txBody>
          <a:bodyPr anchorCtr="0" anchor="t" bIns="45700" lIns="0" spcFirstLastPara="1" rIns="0" wrap="square" tIns="45700">
            <a:noAutofit/>
          </a:bodyPr>
          <a:lstStyle/>
          <a:p>
            <a:pPr indent="-463550" lvl="0" marL="577850" rtl="0" algn="l">
              <a:lnSpc>
                <a:spcPct val="100000"/>
              </a:lnSpc>
              <a:spcBef>
                <a:spcPts val="0"/>
              </a:spcBef>
              <a:spcAft>
                <a:spcPts val="0"/>
              </a:spcAft>
              <a:buClr>
                <a:srgbClr val="5D5D5D"/>
              </a:buClr>
              <a:buSzPts val="2000"/>
              <a:buChar char="⮚"/>
            </a:pPr>
            <a:r>
              <a:rPr b="1" lang="en-US" sz="2000"/>
              <a:t>STAAR - Prior Year and Student Success Initiative</a:t>
            </a:r>
            <a:endParaRPr/>
          </a:p>
          <a:p>
            <a:pPr indent="-457200" lvl="1" marL="1144588" rtl="0" algn="l">
              <a:lnSpc>
                <a:spcPct val="100000"/>
              </a:lnSpc>
              <a:spcBef>
                <a:spcPts val="300"/>
              </a:spcBef>
              <a:spcAft>
                <a:spcPts val="0"/>
              </a:spcAft>
              <a:buClr>
                <a:srgbClr val="5D5D5D"/>
              </a:buClr>
              <a:buSzPts val="1600"/>
              <a:buChar char="❑"/>
            </a:pPr>
            <a:r>
              <a:rPr lang="en-US" sz="1600"/>
              <a:t>Progress of Prior Year Non-Proficient Students</a:t>
            </a:r>
            <a:endParaRPr/>
          </a:p>
          <a:p>
            <a:pPr indent="-457200" lvl="1" marL="1144588" rtl="0" algn="l">
              <a:lnSpc>
                <a:spcPct val="100000"/>
              </a:lnSpc>
              <a:spcBef>
                <a:spcPts val="300"/>
              </a:spcBef>
              <a:spcAft>
                <a:spcPts val="0"/>
              </a:spcAft>
              <a:buClr>
                <a:srgbClr val="5D5D5D"/>
              </a:buClr>
              <a:buSzPts val="1600"/>
              <a:buChar char="❑"/>
            </a:pPr>
            <a:r>
              <a:rPr lang="en-US" sz="1600"/>
              <a:t>Student Success Initiative (SSI)</a:t>
            </a:r>
            <a:endParaRPr/>
          </a:p>
          <a:p>
            <a:pPr indent="-463550" lvl="0" marL="577850" rtl="0" algn="l">
              <a:lnSpc>
                <a:spcPct val="100000"/>
              </a:lnSpc>
              <a:spcBef>
                <a:spcPts val="1800"/>
              </a:spcBef>
              <a:spcAft>
                <a:spcPts val="0"/>
              </a:spcAft>
              <a:buClr>
                <a:srgbClr val="5D5D5D"/>
              </a:buClr>
              <a:buSzPts val="2000"/>
              <a:buChar char="⮚"/>
            </a:pPr>
            <a:r>
              <a:rPr b="1" lang="en-US" sz="2000"/>
              <a:t>Bilingual Education/English as a Second Language</a:t>
            </a:r>
            <a:endParaRPr/>
          </a:p>
          <a:p>
            <a:pPr indent="-457200" lvl="1" marL="1030288" rtl="0" algn="l">
              <a:lnSpc>
                <a:spcPct val="100000"/>
              </a:lnSpc>
              <a:spcBef>
                <a:spcPts val="600"/>
              </a:spcBef>
              <a:spcAft>
                <a:spcPts val="0"/>
              </a:spcAft>
              <a:buClr>
                <a:srgbClr val="5D5D5D"/>
              </a:buClr>
              <a:buSzPts val="1600"/>
              <a:buChar char="❑"/>
            </a:pPr>
            <a:r>
              <a:rPr lang="en-US" sz="1600"/>
              <a:t>Includes STAAR performance and academic growth measures (disaggregated by various program instructional models) for students identified as current ELs in the 2019-20 school year</a:t>
            </a:r>
            <a:endParaRPr/>
          </a:p>
          <a:p>
            <a:pPr indent="-463550" lvl="0" marL="463550" rtl="0" algn="l">
              <a:lnSpc>
                <a:spcPct val="100000"/>
              </a:lnSpc>
              <a:spcBef>
                <a:spcPts val="1800"/>
              </a:spcBef>
              <a:spcAft>
                <a:spcPts val="0"/>
              </a:spcAft>
              <a:buClr>
                <a:srgbClr val="5D5D5D"/>
              </a:buClr>
              <a:buSzPts val="2000"/>
              <a:buChar char="⮚"/>
            </a:pPr>
            <a:r>
              <a:rPr b="1" lang="en-US" sz="2000"/>
              <a:t>STAAR Participation</a:t>
            </a:r>
            <a:endParaRPr/>
          </a:p>
          <a:p>
            <a:pPr indent="-355600" lvl="1" marL="1030288" rtl="0" algn="l">
              <a:lnSpc>
                <a:spcPct val="100000"/>
              </a:lnSpc>
              <a:spcBef>
                <a:spcPts val="600"/>
              </a:spcBef>
              <a:spcAft>
                <a:spcPts val="0"/>
              </a:spcAft>
              <a:buClr>
                <a:srgbClr val="5D5D5D"/>
              </a:buClr>
              <a:buSzPts val="1600"/>
              <a:buNone/>
            </a:pPr>
            <a:r>
              <a:t/>
            </a:r>
            <a:endParaRPr sz="1600"/>
          </a:p>
        </p:txBody>
      </p:sp>
      <p:sp>
        <p:nvSpPr>
          <p:cNvPr id="64" name="Google Shape;64;p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5" name="Google Shape;65;p6"/>
          <p:cNvSpPr txBox="1"/>
          <p:nvPr>
            <p:ph type="title"/>
          </p:nvPr>
        </p:nvSpPr>
        <p:spPr>
          <a:xfrm>
            <a:off x="623392" y="188914"/>
            <a:ext cx="9504858" cy="113347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sz="2600">
                <a:solidFill>
                  <a:srgbClr val="660000"/>
                </a:solidFill>
                <a:latin typeface="Arial"/>
                <a:ea typeface="Arial"/>
                <a:cs typeface="Arial"/>
                <a:sym typeface="Arial"/>
              </a:rPr>
              <a:t>Section 1</a:t>
            </a:r>
            <a:br>
              <a:rPr b="1" lang="en-US" sz="2600">
                <a:solidFill>
                  <a:srgbClr val="660000"/>
                </a:solidFill>
                <a:latin typeface="Arial"/>
                <a:ea typeface="Arial"/>
                <a:cs typeface="Arial"/>
                <a:sym typeface="Arial"/>
              </a:rPr>
            </a:br>
            <a:r>
              <a:rPr b="1" lang="en-US" sz="2600">
                <a:solidFill>
                  <a:srgbClr val="660000"/>
                </a:solidFill>
                <a:latin typeface="Arial"/>
                <a:ea typeface="Arial"/>
                <a:cs typeface="Arial"/>
                <a:sym typeface="Arial"/>
              </a:rPr>
              <a:t>	</a:t>
            </a:r>
            <a:r>
              <a:rPr b="1" lang="en-US" sz="2400">
                <a:solidFill>
                  <a:srgbClr val="660000"/>
                </a:solidFill>
                <a:latin typeface="Arial"/>
                <a:ea typeface="Arial"/>
                <a:cs typeface="Arial"/>
                <a:sym typeface="Arial"/>
              </a:rPr>
              <a:t>2019-20 Texas Academic Performance Report (TAPR)</a:t>
            </a:r>
            <a:endParaRPr b="1" sz="2600">
              <a:solidFill>
                <a:srgbClr val="660000"/>
              </a:solidFill>
              <a:latin typeface="Arial"/>
              <a:ea typeface="Arial"/>
              <a:cs typeface="Arial"/>
              <a:sym typeface="Arial"/>
            </a:endParaRPr>
          </a:p>
        </p:txBody>
      </p:sp>
      <p:sp>
        <p:nvSpPr>
          <p:cNvPr id="66" name="Google Shape;66;p6"/>
          <p:cNvSpPr/>
          <p:nvPr/>
        </p:nvSpPr>
        <p:spPr>
          <a:xfrm>
            <a:off x="7104112" y="1700808"/>
            <a:ext cx="4536504" cy="2520280"/>
          </a:xfrm>
          <a:prstGeom prst="horizontalScroll">
            <a:avLst>
              <a:gd fmla="val 12500" name="adj"/>
            </a:avLst>
          </a:prstGeom>
          <a:solidFill>
            <a:srgbClr val="29AAE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Arial"/>
                <a:ea typeface="Arial"/>
                <a:cs typeface="Arial"/>
                <a:sym typeface="Arial"/>
              </a:rPr>
              <a:t>Due to the cancellation of Spring 2020 STAAR assessments, the data for these measures have not been updated. Therefore, the data that are reported are identical to the data reported in the 2018-19 TAPR.</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Effect filter="fade" transition="in">
                                      <p:cBhvr>
                                        <p:cTn dur="1000"/>
                                        <p:tgtEl>
                                          <p:spTgt spid="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1" st="1"/>
                                            </p:txEl>
                                          </p:spTgt>
                                        </p:tgtEl>
                                        <p:attrNameLst>
                                          <p:attrName>style.visibility</p:attrName>
                                        </p:attrNameLst>
                                      </p:cBhvr>
                                      <p:to>
                                        <p:strVal val="visible"/>
                                      </p:to>
                                    </p:set>
                                    <p:animEffect filter="fade" transition="in">
                                      <p:cBhvr>
                                        <p:cTn dur="1000"/>
                                        <p:tgtEl>
                                          <p:spTgt spid="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2" st="2"/>
                                            </p:txEl>
                                          </p:spTgt>
                                        </p:tgtEl>
                                        <p:attrNameLst>
                                          <p:attrName>style.visibility</p:attrName>
                                        </p:attrNameLst>
                                      </p:cBhvr>
                                      <p:to>
                                        <p:strVal val="visible"/>
                                      </p:to>
                                    </p:set>
                                    <p:animEffect filter="fade" transition="in">
                                      <p:cBhvr>
                                        <p:cTn dur="1000"/>
                                        <p:tgtEl>
                                          <p:spTgt spid="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3" st="3"/>
                                            </p:txEl>
                                          </p:spTgt>
                                        </p:tgtEl>
                                        <p:attrNameLst>
                                          <p:attrName>style.visibility</p:attrName>
                                        </p:attrNameLst>
                                      </p:cBhvr>
                                      <p:to>
                                        <p:strVal val="visible"/>
                                      </p:to>
                                    </p:set>
                                    <p:animEffect filter="fade" transition="in">
                                      <p:cBhvr>
                                        <p:cTn dur="1000"/>
                                        <p:tgtEl>
                                          <p:spTgt spid="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4" st="4"/>
                                            </p:txEl>
                                          </p:spTgt>
                                        </p:tgtEl>
                                        <p:attrNameLst>
                                          <p:attrName>style.visibility</p:attrName>
                                        </p:attrNameLst>
                                      </p:cBhvr>
                                      <p:to>
                                        <p:strVal val="visible"/>
                                      </p:to>
                                    </p:set>
                                    <p:animEffect filter="fade" transition="in">
                                      <p:cBhvr>
                                        <p:cTn dur="1000"/>
                                        <p:tgtEl>
                                          <p:spTgt spid="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5" st="5"/>
                                            </p:txEl>
                                          </p:spTgt>
                                        </p:tgtEl>
                                        <p:attrNameLst>
                                          <p:attrName>style.visibility</p:attrName>
                                        </p:attrNameLst>
                                      </p:cBhvr>
                                      <p:to>
                                        <p:strVal val="visible"/>
                                      </p:to>
                                    </p:set>
                                    <p:animEffect filter="fade" transition="in">
                                      <p:cBhvr>
                                        <p:cTn dur="1000"/>
                                        <p:tgtEl>
                                          <p:spTgt spid="6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6" st="6"/>
                                            </p:txEl>
                                          </p:spTgt>
                                        </p:tgtEl>
                                        <p:attrNameLst>
                                          <p:attrName>style.visibility</p:attrName>
                                        </p:attrNameLst>
                                      </p:cBhvr>
                                      <p:to>
                                        <p:strVal val="visible"/>
                                      </p:to>
                                    </p:set>
                                    <p:animEffect filter="fade" transition="in">
                                      <p:cBhvr>
                                        <p:cTn dur="1000"/>
                                        <p:tgtEl>
                                          <p:spTgt spid="6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7"/>
          <p:cNvSpPr txBox="1"/>
          <p:nvPr>
            <p:ph idx="1" type="body"/>
          </p:nvPr>
        </p:nvSpPr>
        <p:spPr>
          <a:xfrm>
            <a:off x="911424" y="1700808"/>
            <a:ext cx="9299376" cy="4380000"/>
          </a:xfrm>
          <a:prstGeom prst="rect">
            <a:avLst/>
          </a:prstGeom>
          <a:noFill/>
          <a:ln>
            <a:noFill/>
          </a:ln>
        </p:spPr>
        <p:txBody>
          <a:bodyPr anchorCtr="0" anchor="t" bIns="45700" lIns="0" spcFirstLastPara="1" rIns="0" wrap="square" tIns="45700">
            <a:noAutofit/>
          </a:bodyPr>
          <a:lstStyle/>
          <a:p>
            <a:pPr indent="-463550" lvl="0" marL="577850" rtl="0" algn="l">
              <a:lnSpc>
                <a:spcPct val="100000"/>
              </a:lnSpc>
              <a:spcBef>
                <a:spcPts val="0"/>
              </a:spcBef>
              <a:spcAft>
                <a:spcPts val="0"/>
              </a:spcAft>
              <a:buClr>
                <a:srgbClr val="5D5D5D"/>
              </a:buClr>
              <a:buSzPts val="2000"/>
              <a:buChar char="⮚"/>
            </a:pPr>
            <a:r>
              <a:rPr b="1" lang="en-US" sz="2000"/>
              <a:t>Attendance, Graduation, and Dropout Rates</a:t>
            </a:r>
            <a:endParaRPr/>
          </a:p>
          <a:p>
            <a:pPr indent="-457200" lvl="1" marL="1030288" rtl="0" algn="l">
              <a:lnSpc>
                <a:spcPct val="100000"/>
              </a:lnSpc>
              <a:spcBef>
                <a:spcPts val="300"/>
              </a:spcBef>
              <a:spcAft>
                <a:spcPts val="0"/>
              </a:spcAft>
              <a:buClr>
                <a:srgbClr val="5D5D5D"/>
              </a:buClr>
              <a:buSzPts val="1600"/>
              <a:buChar char="❑"/>
            </a:pPr>
            <a:r>
              <a:rPr lang="en-US" sz="1600"/>
              <a:t>Attendance Rate</a:t>
            </a:r>
            <a:endParaRPr/>
          </a:p>
          <a:p>
            <a:pPr indent="-457200" lvl="1" marL="1030288" rtl="0" algn="l">
              <a:lnSpc>
                <a:spcPct val="100000"/>
              </a:lnSpc>
              <a:spcBef>
                <a:spcPts val="300"/>
              </a:spcBef>
              <a:spcAft>
                <a:spcPts val="0"/>
              </a:spcAft>
              <a:buClr>
                <a:srgbClr val="5D5D5D"/>
              </a:buClr>
              <a:buSzPts val="1600"/>
              <a:buChar char="❑"/>
            </a:pPr>
            <a:r>
              <a:rPr lang="en-US" sz="1600"/>
              <a:t>Annual Dropout Rate (Gr. 7-8 and Gr. 9-12)</a:t>
            </a:r>
            <a:endParaRPr/>
          </a:p>
          <a:p>
            <a:pPr indent="-457200" lvl="1" marL="1030288" rtl="0" algn="l">
              <a:lnSpc>
                <a:spcPct val="100000"/>
              </a:lnSpc>
              <a:spcBef>
                <a:spcPts val="300"/>
              </a:spcBef>
              <a:spcAft>
                <a:spcPts val="0"/>
              </a:spcAft>
              <a:buClr>
                <a:srgbClr val="5D5D5D"/>
              </a:buClr>
              <a:buSzPts val="1600"/>
              <a:buChar char="❑"/>
            </a:pPr>
            <a:r>
              <a:rPr lang="en-US" sz="1600"/>
              <a:t>4-year Longitudinal Graduation Rates (State and Federal Rates)</a:t>
            </a:r>
            <a:endParaRPr/>
          </a:p>
          <a:p>
            <a:pPr indent="-457200" lvl="1" marL="1030288" rtl="0" algn="l">
              <a:lnSpc>
                <a:spcPct val="100000"/>
              </a:lnSpc>
              <a:spcBef>
                <a:spcPts val="300"/>
              </a:spcBef>
              <a:spcAft>
                <a:spcPts val="0"/>
              </a:spcAft>
              <a:buClr>
                <a:srgbClr val="5D5D5D"/>
              </a:buClr>
              <a:buSzPts val="1600"/>
              <a:buChar char="❑"/>
            </a:pPr>
            <a:r>
              <a:rPr lang="en-US" sz="1600"/>
              <a:t>5-year Extended Longitudinal Graduation Rates (State)</a:t>
            </a:r>
            <a:endParaRPr/>
          </a:p>
          <a:p>
            <a:pPr indent="-457200" lvl="1" marL="1030288" rtl="0" algn="l">
              <a:lnSpc>
                <a:spcPct val="100000"/>
              </a:lnSpc>
              <a:spcBef>
                <a:spcPts val="300"/>
              </a:spcBef>
              <a:spcAft>
                <a:spcPts val="0"/>
              </a:spcAft>
              <a:buClr>
                <a:srgbClr val="5D5D5D"/>
              </a:buClr>
              <a:buSzPts val="1600"/>
              <a:buChar char="❑"/>
            </a:pPr>
            <a:r>
              <a:rPr lang="en-US" sz="1600"/>
              <a:t>6-year Extended Longitudinal Graduation Rates (State)</a:t>
            </a:r>
            <a:endParaRPr/>
          </a:p>
          <a:p>
            <a:pPr indent="-457200" lvl="1" marL="1030288" rtl="0" algn="l">
              <a:lnSpc>
                <a:spcPct val="100000"/>
              </a:lnSpc>
              <a:spcBef>
                <a:spcPts val="300"/>
              </a:spcBef>
              <a:spcAft>
                <a:spcPts val="0"/>
              </a:spcAft>
              <a:buClr>
                <a:srgbClr val="5D5D5D"/>
              </a:buClr>
              <a:buSzPts val="1600"/>
              <a:buChar char="❑"/>
            </a:pPr>
            <a:r>
              <a:rPr lang="en-US" sz="1600"/>
              <a:t>Graduation Plan Rates (Longitudinal and Annual)</a:t>
            </a:r>
            <a:endParaRPr/>
          </a:p>
          <a:p>
            <a:pPr indent="-463550" lvl="0" marL="577850" rtl="0" algn="l">
              <a:lnSpc>
                <a:spcPct val="100000"/>
              </a:lnSpc>
              <a:spcBef>
                <a:spcPts val="600"/>
              </a:spcBef>
              <a:spcAft>
                <a:spcPts val="0"/>
              </a:spcAft>
              <a:buClr>
                <a:srgbClr val="5D5D5D"/>
              </a:buClr>
              <a:buSzPts val="2000"/>
              <a:buChar char="⮚"/>
            </a:pPr>
            <a:r>
              <a:rPr b="1" lang="en-US" sz="2000"/>
              <a:t>Graduation Profile</a:t>
            </a:r>
            <a:endParaRPr/>
          </a:p>
        </p:txBody>
      </p:sp>
      <p:sp>
        <p:nvSpPr>
          <p:cNvPr id="72" name="Google Shape;72;p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3" name="Google Shape;73;p7"/>
          <p:cNvSpPr txBox="1"/>
          <p:nvPr>
            <p:ph type="title"/>
          </p:nvPr>
        </p:nvSpPr>
        <p:spPr>
          <a:xfrm>
            <a:off x="623392" y="188914"/>
            <a:ext cx="9504858" cy="113347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sz="2600">
                <a:solidFill>
                  <a:srgbClr val="660000"/>
                </a:solidFill>
                <a:latin typeface="Arial"/>
                <a:ea typeface="Arial"/>
                <a:cs typeface="Arial"/>
                <a:sym typeface="Arial"/>
              </a:rPr>
              <a:t>Section 1</a:t>
            </a:r>
            <a:br>
              <a:rPr b="1" lang="en-US" sz="2600">
                <a:solidFill>
                  <a:srgbClr val="660000"/>
                </a:solidFill>
                <a:latin typeface="Arial"/>
                <a:ea typeface="Arial"/>
                <a:cs typeface="Arial"/>
                <a:sym typeface="Arial"/>
              </a:rPr>
            </a:br>
            <a:r>
              <a:rPr b="1" lang="en-US" sz="2600">
                <a:solidFill>
                  <a:srgbClr val="660000"/>
                </a:solidFill>
                <a:latin typeface="Arial"/>
                <a:ea typeface="Arial"/>
                <a:cs typeface="Arial"/>
                <a:sym typeface="Arial"/>
              </a:rPr>
              <a:t>	</a:t>
            </a:r>
            <a:r>
              <a:rPr b="1" lang="en-US" sz="2400">
                <a:solidFill>
                  <a:srgbClr val="660000"/>
                </a:solidFill>
                <a:latin typeface="Arial"/>
                <a:ea typeface="Arial"/>
                <a:cs typeface="Arial"/>
                <a:sym typeface="Arial"/>
              </a:rPr>
              <a:t>2019-20 Texas Academic Performance Report (TAPR)</a:t>
            </a:r>
            <a:endParaRPr b="1" sz="2600">
              <a:solidFill>
                <a:srgbClr val="660000"/>
              </a:solidFill>
              <a:latin typeface="Arial"/>
              <a:ea typeface="Arial"/>
              <a:cs typeface="Arial"/>
              <a:sym typeface="Arial"/>
            </a:endParaRPr>
          </a:p>
        </p:txBody>
      </p:sp>
      <p:sp>
        <p:nvSpPr>
          <p:cNvPr id="74" name="Google Shape;74;p7"/>
          <p:cNvSpPr/>
          <p:nvPr/>
        </p:nvSpPr>
        <p:spPr>
          <a:xfrm>
            <a:off x="7824192" y="1844824"/>
            <a:ext cx="4104456" cy="3024336"/>
          </a:xfrm>
          <a:prstGeom prst="horizontalScroll">
            <a:avLst>
              <a:gd fmla="val 12500" name="adj"/>
            </a:avLst>
          </a:prstGeom>
          <a:noFill/>
          <a:ln cap="flat" cmpd="sng" w="9525">
            <a:solidFill>
              <a:srgbClr val="29AAE3"/>
            </a:solidFill>
            <a:prstDash val="solid"/>
            <a:round/>
            <a:headEnd len="sm" w="sm" type="none"/>
            <a:tailEnd len="sm" w="sm" type="none"/>
          </a:ln>
        </p:spPr>
        <p:txBody>
          <a:bodyPr anchorCtr="0" anchor="ctr" bIns="45700" lIns="91425" spcFirstLastPara="1" rIns="91425" wrap="square" tIns="45700">
            <a:noAutofit/>
          </a:bodyPr>
          <a:lstStyle/>
          <a:p>
            <a:pPr indent="0" lvl="1" marL="58738" marR="0" rtl="0" algn="l">
              <a:lnSpc>
                <a:spcPct val="100000"/>
              </a:lnSpc>
              <a:spcBef>
                <a:spcPts val="0"/>
              </a:spcBef>
              <a:spcAft>
                <a:spcPts val="0"/>
              </a:spcAft>
              <a:buClr>
                <a:srgbClr val="29AAE3"/>
              </a:buClr>
              <a:buSzPts val="1800"/>
              <a:buFont typeface="Noto Sans Symbols"/>
              <a:buNone/>
            </a:pPr>
            <a:r>
              <a:rPr b="1" i="1" lang="en-US" sz="1800" u="none" cap="none" strike="noStrike">
                <a:solidFill>
                  <a:srgbClr val="29AAE3"/>
                </a:solidFill>
                <a:latin typeface="Calibri"/>
                <a:ea typeface="Calibri"/>
                <a:cs typeface="Calibri"/>
                <a:sym typeface="Calibri"/>
              </a:rPr>
              <a:t>The most recent data for these measures are from the 2018-19 school year. Therefore, performance on these measures has been updated since the 2018-19 TAPR and is reported for the 2018-19 and 2017-18 school years.</a:t>
            </a:r>
            <a:endParaRPr b="0" i="1" sz="1600" u="none" cap="none" strike="noStrike">
              <a:solidFill>
                <a:srgbClr val="29AAE3"/>
              </a:solidFill>
              <a:latin typeface="Calibri"/>
              <a:ea typeface="Calibri"/>
              <a:cs typeface="Calibri"/>
              <a:sym typeface="Calibri"/>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0" st="0"/>
                                            </p:txEl>
                                          </p:spTgt>
                                        </p:tgtEl>
                                        <p:attrNameLst>
                                          <p:attrName>style.visibility</p:attrName>
                                        </p:attrNameLst>
                                      </p:cBhvr>
                                      <p:to>
                                        <p:strVal val="visible"/>
                                      </p:to>
                                    </p:set>
                                    <p:animEffect filter="fade" transition="in">
                                      <p:cBhvr>
                                        <p:cTn dur="1000"/>
                                        <p:tgtEl>
                                          <p:spTgt spid="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1" st="1"/>
                                            </p:txEl>
                                          </p:spTgt>
                                        </p:tgtEl>
                                        <p:attrNameLst>
                                          <p:attrName>style.visibility</p:attrName>
                                        </p:attrNameLst>
                                      </p:cBhvr>
                                      <p:to>
                                        <p:strVal val="visible"/>
                                      </p:to>
                                    </p:set>
                                    <p:animEffect filter="fade" transition="in">
                                      <p:cBhvr>
                                        <p:cTn dur="1000"/>
                                        <p:tgtEl>
                                          <p:spTgt spid="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2" st="2"/>
                                            </p:txEl>
                                          </p:spTgt>
                                        </p:tgtEl>
                                        <p:attrNameLst>
                                          <p:attrName>style.visibility</p:attrName>
                                        </p:attrNameLst>
                                      </p:cBhvr>
                                      <p:to>
                                        <p:strVal val="visible"/>
                                      </p:to>
                                    </p:set>
                                    <p:animEffect filter="fade" transition="in">
                                      <p:cBhvr>
                                        <p:cTn dur="1000"/>
                                        <p:tgtEl>
                                          <p:spTgt spid="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3" st="3"/>
                                            </p:txEl>
                                          </p:spTgt>
                                        </p:tgtEl>
                                        <p:attrNameLst>
                                          <p:attrName>style.visibility</p:attrName>
                                        </p:attrNameLst>
                                      </p:cBhvr>
                                      <p:to>
                                        <p:strVal val="visible"/>
                                      </p:to>
                                    </p:set>
                                    <p:animEffect filter="fade" transition="in">
                                      <p:cBhvr>
                                        <p:cTn dur="1000"/>
                                        <p:tgtEl>
                                          <p:spTgt spid="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4" st="4"/>
                                            </p:txEl>
                                          </p:spTgt>
                                        </p:tgtEl>
                                        <p:attrNameLst>
                                          <p:attrName>style.visibility</p:attrName>
                                        </p:attrNameLst>
                                      </p:cBhvr>
                                      <p:to>
                                        <p:strVal val="visible"/>
                                      </p:to>
                                    </p:set>
                                    <p:animEffect filter="fade" transition="in">
                                      <p:cBhvr>
                                        <p:cTn dur="1000"/>
                                        <p:tgtEl>
                                          <p:spTgt spid="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5" st="5"/>
                                            </p:txEl>
                                          </p:spTgt>
                                        </p:tgtEl>
                                        <p:attrNameLst>
                                          <p:attrName>style.visibility</p:attrName>
                                        </p:attrNameLst>
                                      </p:cBhvr>
                                      <p:to>
                                        <p:strVal val="visible"/>
                                      </p:to>
                                    </p:set>
                                    <p:animEffect filter="fade" transition="in">
                                      <p:cBhvr>
                                        <p:cTn dur="1000"/>
                                        <p:tgtEl>
                                          <p:spTgt spid="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6" st="6"/>
                                            </p:txEl>
                                          </p:spTgt>
                                        </p:tgtEl>
                                        <p:attrNameLst>
                                          <p:attrName>style.visibility</p:attrName>
                                        </p:attrNameLst>
                                      </p:cBhvr>
                                      <p:to>
                                        <p:strVal val="visible"/>
                                      </p:to>
                                    </p:set>
                                    <p:animEffect filter="fade" transition="in">
                                      <p:cBhvr>
                                        <p:cTn dur="1000"/>
                                        <p:tgtEl>
                                          <p:spTgt spid="7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xEl>
                                              <p:pRg end="7" st="7"/>
                                            </p:txEl>
                                          </p:spTgt>
                                        </p:tgtEl>
                                        <p:attrNameLst>
                                          <p:attrName>style.visibility</p:attrName>
                                        </p:attrNameLst>
                                      </p:cBhvr>
                                      <p:to>
                                        <p:strVal val="visible"/>
                                      </p:to>
                                    </p:set>
                                    <p:animEffect filter="fade" transition="in">
                                      <p:cBhvr>
                                        <p:cTn dur="1000"/>
                                        <p:tgtEl>
                                          <p:spTgt spid="7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8"/>
          <p:cNvSpPr txBox="1"/>
          <p:nvPr>
            <p:ph idx="1" type="body"/>
          </p:nvPr>
        </p:nvSpPr>
        <p:spPr>
          <a:xfrm>
            <a:off x="839416" y="1340769"/>
            <a:ext cx="9371384" cy="4740039"/>
          </a:xfrm>
          <a:prstGeom prst="rect">
            <a:avLst/>
          </a:prstGeom>
          <a:noFill/>
          <a:ln>
            <a:noFill/>
          </a:ln>
        </p:spPr>
        <p:txBody>
          <a:bodyPr anchorCtr="0" anchor="t" bIns="45700" lIns="0" spcFirstLastPara="1" rIns="0" wrap="square" tIns="45700">
            <a:noAutofit/>
          </a:bodyPr>
          <a:lstStyle/>
          <a:p>
            <a:pPr indent="-463550" lvl="0" marL="577850" rtl="0" algn="l">
              <a:lnSpc>
                <a:spcPct val="100000"/>
              </a:lnSpc>
              <a:spcBef>
                <a:spcPts val="0"/>
              </a:spcBef>
              <a:spcAft>
                <a:spcPts val="0"/>
              </a:spcAft>
              <a:buClr>
                <a:srgbClr val="5D5D5D"/>
              </a:buClr>
              <a:buSzPts val="2000"/>
              <a:buChar char="⮚"/>
            </a:pPr>
            <a:r>
              <a:rPr b="1" lang="en-US" sz="2000"/>
              <a:t>College, Career and Military Readiness (CCMR)</a:t>
            </a:r>
            <a:endParaRPr/>
          </a:p>
          <a:p>
            <a:pPr indent="-457200" lvl="1" marL="1030288" rtl="0" algn="l">
              <a:lnSpc>
                <a:spcPct val="100000"/>
              </a:lnSpc>
              <a:spcBef>
                <a:spcPts val="300"/>
              </a:spcBef>
              <a:spcAft>
                <a:spcPts val="0"/>
              </a:spcAft>
              <a:buClr>
                <a:srgbClr val="5D5D5D"/>
              </a:buClr>
              <a:buSzPts val="1600"/>
              <a:buChar char="❑"/>
            </a:pPr>
            <a:r>
              <a:rPr lang="en-US" sz="1600"/>
              <a:t>CCMR Graduates</a:t>
            </a:r>
            <a:endParaRPr/>
          </a:p>
          <a:p>
            <a:pPr indent="-457200" lvl="1" marL="1030288" rtl="0" algn="l">
              <a:lnSpc>
                <a:spcPct val="100000"/>
              </a:lnSpc>
              <a:spcBef>
                <a:spcPts val="300"/>
              </a:spcBef>
              <a:spcAft>
                <a:spcPts val="0"/>
              </a:spcAft>
              <a:buClr>
                <a:srgbClr val="5D5D5D"/>
              </a:buClr>
              <a:buSzPts val="1600"/>
              <a:buChar char="❑"/>
            </a:pPr>
            <a:r>
              <a:rPr lang="en-US" sz="1600"/>
              <a:t>College Ready Graduates</a:t>
            </a:r>
            <a:endParaRPr/>
          </a:p>
          <a:p>
            <a:pPr indent="-457200" lvl="1" marL="1030288" rtl="0" algn="l">
              <a:lnSpc>
                <a:spcPct val="100000"/>
              </a:lnSpc>
              <a:spcBef>
                <a:spcPts val="300"/>
              </a:spcBef>
              <a:spcAft>
                <a:spcPts val="0"/>
              </a:spcAft>
              <a:buClr>
                <a:srgbClr val="5D5D5D"/>
              </a:buClr>
              <a:buSzPts val="1600"/>
              <a:buChar char="❑"/>
            </a:pPr>
            <a:r>
              <a:rPr lang="en-US" sz="1600"/>
              <a:t>Career/Military Ready Graduates</a:t>
            </a:r>
            <a:endParaRPr/>
          </a:p>
          <a:p>
            <a:pPr indent="-463550" lvl="0" marL="577850" rtl="0" algn="l">
              <a:lnSpc>
                <a:spcPct val="100000"/>
              </a:lnSpc>
              <a:spcBef>
                <a:spcPts val="1200"/>
              </a:spcBef>
              <a:spcAft>
                <a:spcPts val="0"/>
              </a:spcAft>
              <a:buClr>
                <a:srgbClr val="5D5D5D"/>
              </a:buClr>
              <a:buSzPts val="2000"/>
              <a:buChar char="⮚"/>
            </a:pPr>
            <a:r>
              <a:rPr b="1" lang="en-US" sz="2000"/>
              <a:t>CCMR-Related Indicators</a:t>
            </a:r>
            <a:endParaRPr/>
          </a:p>
          <a:p>
            <a:pPr indent="-457200" lvl="1" marL="1030288" rtl="0" algn="l">
              <a:lnSpc>
                <a:spcPct val="100000"/>
              </a:lnSpc>
              <a:spcBef>
                <a:spcPts val="300"/>
              </a:spcBef>
              <a:spcAft>
                <a:spcPts val="0"/>
              </a:spcAft>
              <a:buClr>
                <a:srgbClr val="5D5D5D"/>
              </a:buClr>
              <a:buSzPts val="1600"/>
              <a:buChar char="❑"/>
            </a:pPr>
            <a:r>
              <a:rPr lang="en-US" sz="1600"/>
              <a:t>TSIA Results</a:t>
            </a:r>
            <a:endParaRPr/>
          </a:p>
          <a:p>
            <a:pPr indent="-457200" lvl="1" marL="1030288" rtl="0" algn="l">
              <a:lnSpc>
                <a:spcPct val="100000"/>
              </a:lnSpc>
              <a:spcBef>
                <a:spcPts val="300"/>
              </a:spcBef>
              <a:spcAft>
                <a:spcPts val="0"/>
              </a:spcAft>
              <a:buClr>
                <a:srgbClr val="5D5D5D"/>
              </a:buClr>
              <a:buSzPts val="1600"/>
              <a:buChar char="❑"/>
            </a:pPr>
            <a:r>
              <a:rPr lang="en-US" sz="1600"/>
              <a:t>CTE Coherent Sequence</a:t>
            </a:r>
            <a:endParaRPr/>
          </a:p>
          <a:p>
            <a:pPr indent="-457200" lvl="1" marL="1030288" rtl="0" algn="l">
              <a:lnSpc>
                <a:spcPct val="100000"/>
              </a:lnSpc>
              <a:spcBef>
                <a:spcPts val="300"/>
              </a:spcBef>
              <a:spcAft>
                <a:spcPts val="0"/>
              </a:spcAft>
              <a:buClr>
                <a:srgbClr val="5D5D5D"/>
              </a:buClr>
              <a:buSzPts val="1600"/>
              <a:buChar char="❑"/>
            </a:pPr>
            <a:r>
              <a:rPr lang="en-US" sz="1600"/>
              <a:t>Completed and Received Credit for College Prep Courses</a:t>
            </a:r>
            <a:endParaRPr/>
          </a:p>
          <a:p>
            <a:pPr indent="-457200" lvl="1" marL="1030288" rtl="0" algn="l">
              <a:lnSpc>
                <a:spcPct val="100000"/>
              </a:lnSpc>
              <a:spcBef>
                <a:spcPts val="300"/>
              </a:spcBef>
              <a:spcAft>
                <a:spcPts val="0"/>
              </a:spcAft>
              <a:buClr>
                <a:srgbClr val="5D5D5D"/>
              </a:buClr>
              <a:buSzPts val="1600"/>
              <a:buChar char="❑"/>
            </a:pPr>
            <a:r>
              <a:rPr lang="en-US" sz="1600"/>
              <a:t>AP/IB Results </a:t>
            </a:r>
            <a:endParaRPr/>
          </a:p>
          <a:p>
            <a:pPr indent="-457200" lvl="1" marL="1030288" rtl="0" algn="l">
              <a:lnSpc>
                <a:spcPct val="100000"/>
              </a:lnSpc>
              <a:spcBef>
                <a:spcPts val="300"/>
              </a:spcBef>
              <a:spcAft>
                <a:spcPts val="0"/>
              </a:spcAft>
              <a:buClr>
                <a:srgbClr val="5D5D5D"/>
              </a:buClr>
              <a:buSzPts val="1600"/>
              <a:buChar char="❑"/>
            </a:pPr>
            <a:r>
              <a:rPr lang="en-US" sz="1600"/>
              <a:t>SAT/ACT Results</a:t>
            </a:r>
            <a:endParaRPr/>
          </a:p>
          <a:p>
            <a:pPr indent="-463550" lvl="0" marL="577850" rtl="0" algn="l">
              <a:lnSpc>
                <a:spcPct val="100000"/>
              </a:lnSpc>
              <a:spcBef>
                <a:spcPts val="1200"/>
              </a:spcBef>
              <a:spcAft>
                <a:spcPts val="0"/>
              </a:spcAft>
              <a:buClr>
                <a:srgbClr val="5D5D5D"/>
              </a:buClr>
              <a:buSzPts val="2000"/>
              <a:buChar char="⮚"/>
            </a:pPr>
            <a:r>
              <a:rPr b="1" lang="en-US" sz="2000"/>
              <a:t>Other Postsecondary Indicators</a:t>
            </a:r>
            <a:endParaRPr/>
          </a:p>
          <a:p>
            <a:pPr indent="-457200" lvl="1" marL="1030288" rtl="0" algn="l">
              <a:lnSpc>
                <a:spcPct val="100000"/>
              </a:lnSpc>
              <a:spcBef>
                <a:spcPts val="300"/>
              </a:spcBef>
              <a:spcAft>
                <a:spcPts val="0"/>
              </a:spcAft>
              <a:buClr>
                <a:srgbClr val="5D5D5D"/>
              </a:buClr>
              <a:buSzPts val="1600"/>
              <a:buChar char="❑"/>
            </a:pPr>
            <a:r>
              <a:rPr lang="en-US" sz="1600"/>
              <a:t>Advanced Dual-Credit Course Completion</a:t>
            </a:r>
            <a:endParaRPr/>
          </a:p>
          <a:p>
            <a:pPr indent="-457200" lvl="1" marL="1030288" rtl="0" algn="l">
              <a:lnSpc>
                <a:spcPct val="100000"/>
              </a:lnSpc>
              <a:spcBef>
                <a:spcPts val="300"/>
              </a:spcBef>
              <a:spcAft>
                <a:spcPts val="0"/>
              </a:spcAft>
              <a:buClr>
                <a:srgbClr val="5D5D5D"/>
              </a:buClr>
              <a:buSzPts val="1600"/>
              <a:buChar char="❑"/>
            </a:pPr>
            <a:r>
              <a:rPr lang="en-US" sz="1600"/>
              <a:t>Graduates Enrolled in Texas Institutions of Higher Education (TX IHE)</a:t>
            </a:r>
            <a:endParaRPr/>
          </a:p>
          <a:p>
            <a:pPr indent="-457200" lvl="1" marL="1030288" rtl="0" algn="l">
              <a:lnSpc>
                <a:spcPct val="100000"/>
              </a:lnSpc>
              <a:spcBef>
                <a:spcPts val="300"/>
              </a:spcBef>
              <a:spcAft>
                <a:spcPts val="0"/>
              </a:spcAft>
              <a:buClr>
                <a:srgbClr val="5D5D5D"/>
              </a:buClr>
              <a:buSzPts val="1600"/>
              <a:buChar char="❑"/>
            </a:pPr>
            <a:r>
              <a:rPr lang="en-US" sz="1600"/>
              <a:t>Graduates in TX IHE Completing One Year Without Enrollment in a Developmental Education Course</a:t>
            </a:r>
            <a:endParaRPr sz="2000"/>
          </a:p>
        </p:txBody>
      </p:sp>
      <p:sp>
        <p:nvSpPr>
          <p:cNvPr id="80" name="Google Shape;80;p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1" name="Google Shape;81;p8"/>
          <p:cNvSpPr txBox="1"/>
          <p:nvPr>
            <p:ph type="title"/>
          </p:nvPr>
        </p:nvSpPr>
        <p:spPr>
          <a:xfrm>
            <a:off x="695400" y="188914"/>
            <a:ext cx="9648874" cy="113347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sz="2600">
                <a:solidFill>
                  <a:srgbClr val="660000"/>
                </a:solidFill>
                <a:latin typeface="Arial"/>
                <a:ea typeface="Arial"/>
                <a:cs typeface="Arial"/>
                <a:sym typeface="Arial"/>
              </a:rPr>
              <a:t>Section 1</a:t>
            </a:r>
            <a:br>
              <a:rPr b="1" lang="en-US" sz="2600">
                <a:solidFill>
                  <a:srgbClr val="660000"/>
                </a:solidFill>
                <a:latin typeface="Arial"/>
                <a:ea typeface="Arial"/>
                <a:cs typeface="Arial"/>
                <a:sym typeface="Arial"/>
              </a:rPr>
            </a:br>
            <a:r>
              <a:rPr b="1" lang="en-US" sz="2600">
                <a:solidFill>
                  <a:srgbClr val="660000"/>
                </a:solidFill>
                <a:latin typeface="Arial"/>
                <a:ea typeface="Arial"/>
                <a:cs typeface="Arial"/>
                <a:sym typeface="Arial"/>
              </a:rPr>
              <a:t>	</a:t>
            </a:r>
            <a:r>
              <a:rPr b="1" lang="en-US" sz="2400">
                <a:solidFill>
                  <a:srgbClr val="660000"/>
                </a:solidFill>
                <a:latin typeface="Arial"/>
                <a:ea typeface="Arial"/>
                <a:cs typeface="Arial"/>
                <a:sym typeface="Arial"/>
              </a:rPr>
              <a:t>2019-20 Texas Academic Performance Report (TAPR)</a:t>
            </a:r>
            <a:endParaRPr b="1" sz="2600">
              <a:solidFill>
                <a:srgbClr val="660000"/>
              </a:solidFill>
              <a:latin typeface="Arial"/>
              <a:ea typeface="Arial"/>
              <a:cs typeface="Arial"/>
              <a:sym typeface="Arial"/>
            </a:endParaRPr>
          </a:p>
        </p:txBody>
      </p:sp>
      <p:sp>
        <p:nvSpPr>
          <p:cNvPr id="82" name="Google Shape;82;p8"/>
          <p:cNvSpPr/>
          <p:nvPr/>
        </p:nvSpPr>
        <p:spPr>
          <a:xfrm>
            <a:off x="7824192" y="1597932"/>
            <a:ext cx="4104456" cy="3024336"/>
          </a:xfrm>
          <a:prstGeom prst="horizontalScroll">
            <a:avLst>
              <a:gd fmla="val 12500" name="adj"/>
            </a:avLst>
          </a:prstGeom>
          <a:noFill/>
          <a:ln cap="flat" cmpd="sng" w="9525">
            <a:solidFill>
              <a:srgbClr val="29AAE3"/>
            </a:solidFill>
            <a:prstDash val="solid"/>
            <a:round/>
            <a:headEnd len="sm" w="sm" type="none"/>
            <a:tailEnd len="sm" w="sm" type="none"/>
          </a:ln>
        </p:spPr>
        <p:txBody>
          <a:bodyPr anchorCtr="0" anchor="ctr" bIns="45700" lIns="91425" spcFirstLastPara="1" rIns="91425" wrap="square" tIns="45700">
            <a:noAutofit/>
          </a:bodyPr>
          <a:lstStyle/>
          <a:p>
            <a:pPr indent="0" lvl="1" marL="58738" marR="0" rtl="0" algn="l">
              <a:lnSpc>
                <a:spcPct val="100000"/>
              </a:lnSpc>
              <a:spcBef>
                <a:spcPts val="0"/>
              </a:spcBef>
              <a:spcAft>
                <a:spcPts val="0"/>
              </a:spcAft>
              <a:buClr>
                <a:srgbClr val="29AAE3"/>
              </a:buClr>
              <a:buSzPts val="1800"/>
              <a:buFont typeface="Noto Sans Symbols"/>
              <a:buNone/>
            </a:pPr>
            <a:r>
              <a:rPr b="1" i="1" lang="en-US" sz="1800" u="none" cap="none" strike="noStrike">
                <a:solidFill>
                  <a:srgbClr val="29AAE3"/>
                </a:solidFill>
                <a:latin typeface="Calibri"/>
                <a:ea typeface="Calibri"/>
                <a:cs typeface="Calibri"/>
                <a:sym typeface="Calibri"/>
              </a:rPr>
              <a:t>The most recent data for these measures are from the 2018-19 school year. Therefore, performance on these measures has been updated since the 2018-19 TAPR and is reported for the 2018-19 and 2017-18 school years.</a:t>
            </a:r>
            <a:endParaRPr b="0" i="1" sz="1600" u="none" cap="none" strike="noStrike">
              <a:solidFill>
                <a:srgbClr val="29AAE3"/>
              </a:solidFill>
              <a:latin typeface="Calibri"/>
              <a:ea typeface="Calibri"/>
              <a:cs typeface="Calibri"/>
              <a:sym typeface="Calibri"/>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0" st="0"/>
                                            </p:txEl>
                                          </p:spTgt>
                                        </p:tgtEl>
                                        <p:attrNameLst>
                                          <p:attrName>style.visibility</p:attrName>
                                        </p:attrNameLst>
                                      </p:cBhvr>
                                      <p:to>
                                        <p:strVal val="visible"/>
                                      </p:to>
                                    </p:set>
                                    <p:animEffect filter="fade" transition="in">
                                      <p:cBhvr>
                                        <p:cTn dur="1000"/>
                                        <p:tgtEl>
                                          <p:spTgt spid="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1" st="1"/>
                                            </p:txEl>
                                          </p:spTgt>
                                        </p:tgtEl>
                                        <p:attrNameLst>
                                          <p:attrName>style.visibility</p:attrName>
                                        </p:attrNameLst>
                                      </p:cBhvr>
                                      <p:to>
                                        <p:strVal val="visible"/>
                                      </p:to>
                                    </p:set>
                                    <p:animEffect filter="fade" transition="in">
                                      <p:cBhvr>
                                        <p:cTn dur="1000"/>
                                        <p:tgtEl>
                                          <p:spTgt spid="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2" st="2"/>
                                            </p:txEl>
                                          </p:spTgt>
                                        </p:tgtEl>
                                        <p:attrNameLst>
                                          <p:attrName>style.visibility</p:attrName>
                                        </p:attrNameLst>
                                      </p:cBhvr>
                                      <p:to>
                                        <p:strVal val="visible"/>
                                      </p:to>
                                    </p:set>
                                    <p:animEffect filter="fade" transition="in">
                                      <p:cBhvr>
                                        <p:cTn dur="1000"/>
                                        <p:tgtEl>
                                          <p:spTgt spid="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3" st="3"/>
                                            </p:txEl>
                                          </p:spTgt>
                                        </p:tgtEl>
                                        <p:attrNameLst>
                                          <p:attrName>style.visibility</p:attrName>
                                        </p:attrNameLst>
                                      </p:cBhvr>
                                      <p:to>
                                        <p:strVal val="visible"/>
                                      </p:to>
                                    </p:set>
                                    <p:animEffect filter="fade" transition="in">
                                      <p:cBhvr>
                                        <p:cTn dur="1000"/>
                                        <p:tgtEl>
                                          <p:spTgt spid="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4" st="4"/>
                                            </p:txEl>
                                          </p:spTgt>
                                        </p:tgtEl>
                                        <p:attrNameLst>
                                          <p:attrName>style.visibility</p:attrName>
                                        </p:attrNameLst>
                                      </p:cBhvr>
                                      <p:to>
                                        <p:strVal val="visible"/>
                                      </p:to>
                                    </p:set>
                                    <p:animEffect filter="fade" transition="in">
                                      <p:cBhvr>
                                        <p:cTn dur="1000"/>
                                        <p:tgtEl>
                                          <p:spTgt spid="7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5" st="5"/>
                                            </p:txEl>
                                          </p:spTgt>
                                        </p:tgtEl>
                                        <p:attrNameLst>
                                          <p:attrName>style.visibility</p:attrName>
                                        </p:attrNameLst>
                                      </p:cBhvr>
                                      <p:to>
                                        <p:strVal val="visible"/>
                                      </p:to>
                                    </p:set>
                                    <p:animEffect filter="fade" transition="in">
                                      <p:cBhvr>
                                        <p:cTn dur="1000"/>
                                        <p:tgtEl>
                                          <p:spTgt spid="7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6" st="6"/>
                                            </p:txEl>
                                          </p:spTgt>
                                        </p:tgtEl>
                                        <p:attrNameLst>
                                          <p:attrName>style.visibility</p:attrName>
                                        </p:attrNameLst>
                                      </p:cBhvr>
                                      <p:to>
                                        <p:strVal val="visible"/>
                                      </p:to>
                                    </p:set>
                                    <p:animEffect filter="fade" transition="in">
                                      <p:cBhvr>
                                        <p:cTn dur="1000"/>
                                        <p:tgtEl>
                                          <p:spTgt spid="7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7" st="7"/>
                                            </p:txEl>
                                          </p:spTgt>
                                        </p:tgtEl>
                                        <p:attrNameLst>
                                          <p:attrName>style.visibility</p:attrName>
                                        </p:attrNameLst>
                                      </p:cBhvr>
                                      <p:to>
                                        <p:strVal val="visible"/>
                                      </p:to>
                                    </p:set>
                                    <p:animEffect filter="fade" transition="in">
                                      <p:cBhvr>
                                        <p:cTn dur="1000"/>
                                        <p:tgtEl>
                                          <p:spTgt spid="7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8" st="8"/>
                                            </p:txEl>
                                          </p:spTgt>
                                        </p:tgtEl>
                                        <p:attrNameLst>
                                          <p:attrName>style.visibility</p:attrName>
                                        </p:attrNameLst>
                                      </p:cBhvr>
                                      <p:to>
                                        <p:strVal val="visible"/>
                                      </p:to>
                                    </p:set>
                                    <p:animEffect filter="fade" transition="in">
                                      <p:cBhvr>
                                        <p:cTn dur="1000"/>
                                        <p:tgtEl>
                                          <p:spTgt spid="7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9" st="9"/>
                                            </p:txEl>
                                          </p:spTgt>
                                        </p:tgtEl>
                                        <p:attrNameLst>
                                          <p:attrName>style.visibility</p:attrName>
                                        </p:attrNameLst>
                                      </p:cBhvr>
                                      <p:to>
                                        <p:strVal val="visible"/>
                                      </p:to>
                                    </p:set>
                                    <p:animEffect filter="fade" transition="in">
                                      <p:cBhvr>
                                        <p:cTn dur="1000"/>
                                        <p:tgtEl>
                                          <p:spTgt spid="7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10" st="10"/>
                                            </p:txEl>
                                          </p:spTgt>
                                        </p:tgtEl>
                                        <p:attrNameLst>
                                          <p:attrName>style.visibility</p:attrName>
                                        </p:attrNameLst>
                                      </p:cBhvr>
                                      <p:to>
                                        <p:strVal val="visible"/>
                                      </p:to>
                                    </p:set>
                                    <p:animEffect filter="fade" transition="in">
                                      <p:cBhvr>
                                        <p:cTn dur="1000"/>
                                        <p:tgtEl>
                                          <p:spTgt spid="7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11" st="11"/>
                                            </p:txEl>
                                          </p:spTgt>
                                        </p:tgtEl>
                                        <p:attrNameLst>
                                          <p:attrName>style.visibility</p:attrName>
                                        </p:attrNameLst>
                                      </p:cBhvr>
                                      <p:to>
                                        <p:strVal val="visible"/>
                                      </p:to>
                                    </p:set>
                                    <p:animEffect filter="fade" transition="in">
                                      <p:cBhvr>
                                        <p:cTn dur="1000"/>
                                        <p:tgtEl>
                                          <p:spTgt spid="7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12" st="12"/>
                                            </p:txEl>
                                          </p:spTgt>
                                        </p:tgtEl>
                                        <p:attrNameLst>
                                          <p:attrName>style.visibility</p:attrName>
                                        </p:attrNameLst>
                                      </p:cBhvr>
                                      <p:to>
                                        <p:strVal val="visible"/>
                                      </p:to>
                                    </p:set>
                                    <p:animEffect filter="fade" transition="in">
                                      <p:cBhvr>
                                        <p:cTn dur="1000"/>
                                        <p:tgtEl>
                                          <p:spTgt spid="7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13" st="13"/>
                                            </p:txEl>
                                          </p:spTgt>
                                        </p:tgtEl>
                                        <p:attrNameLst>
                                          <p:attrName>style.visibility</p:attrName>
                                        </p:attrNameLst>
                                      </p:cBhvr>
                                      <p:to>
                                        <p:strVal val="visible"/>
                                      </p:to>
                                    </p:set>
                                    <p:animEffect filter="fade" transition="in">
                                      <p:cBhvr>
                                        <p:cTn dur="1000"/>
                                        <p:tgtEl>
                                          <p:spTgt spid="79">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9"/>
          <p:cNvSpPr txBox="1"/>
          <p:nvPr>
            <p:ph idx="1" type="body"/>
          </p:nvPr>
        </p:nvSpPr>
        <p:spPr>
          <a:xfrm>
            <a:off x="706999" y="1412776"/>
            <a:ext cx="7693257" cy="4295502"/>
          </a:xfrm>
          <a:prstGeom prst="rect">
            <a:avLst/>
          </a:prstGeom>
          <a:noFill/>
          <a:ln>
            <a:noFill/>
          </a:ln>
        </p:spPr>
        <p:txBody>
          <a:bodyPr anchorCtr="0" anchor="t" bIns="45700" lIns="0" spcFirstLastPara="1" rIns="0" wrap="square" tIns="45700">
            <a:noAutofit/>
          </a:bodyPr>
          <a:lstStyle/>
          <a:p>
            <a:pPr indent="-463550" lvl="0" marL="577850" rtl="0" algn="l">
              <a:lnSpc>
                <a:spcPct val="100000"/>
              </a:lnSpc>
              <a:spcBef>
                <a:spcPts val="0"/>
              </a:spcBef>
              <a:spcAft>
                <a:spcPts val="0"/>
              </a:spcAft>
              <a:buClr>
                <a:srgbClr val="5D5D5D"/>
              </a:buClr>
              <a:buSzPts val="2000"/>
              <a:buChar char="⮚"/>
            </a:pPr>
            <a:r>
              <a:rPr b="1" lang="en-US" sz="2000"/>
              <a:t>Student Information</a:t>
            </a:r>
            <a:endParaRPr/>
          </a:p>
          <a:p>
            <a:pPr indent="-457200" lvl="1" marL="1144588" rtl="0" algn="l">
              <a:lnSpc>
                <a:spcPct val="100000"/>
              </a:lnSpc>
              <a:spcBef>
                <a:spcPts val="300"/>
              </a:spcBef>
              <a:spcAft>
                <a:spcPts val="0"/>
              </a:spcAft>
              <a:buClr>
                <a:srgbClr val="5D5D5D"/>
              </a:buClr>
              <a:buSzPts val="1600"/>
              <a:buChar char="❑"/>
            </a:pPr>
            <a:r>
              <a:rPr lang="en-US" sz="1600"/>
              <a:t>Student enrollment (including enrollment by grade level, by ethnicity, by certain student identification indicators, and students with disabilities by primary eligibility category) and other student information (including graduation information, retention rates, and class size information)</a:t>
            </a:r>
            <a:endParaRPr/>
          </a:p>
          <a:p>
            <a:pPr indent="-463550" lvl="0" marL="577850" rtl="0" algn="l">
              <a:lnSpc>
                <a:spcPct val="100000"/>
              </a:lnSpc>
              <a:spcBef>
                <a:spcPts val="1200"/>
              </a:spcBef>
              <a:spcAft>
                <a:spcPts val="0"/>
              </a:spcAft>
              <a:buClr>
                <a:srgbClr val="5D5D5D"/>
              </a:buClr>
              <a:buSzPts val="2000"/>
              <a:buChar char="⮚"/>
            </a:pPr>
            <a:r>
              <a:rPr b="1" lang="en-US" sz="2000"/>
              <a:t>Staff Information</a:t>
            </a:r>
            <a:endParaRPr/>
          </a:p>
          <a:p>
            <a:pPr indent="-457200" lvl="1" marL="1144588" rtl="0" algn="l">
              <a:lnSpc>
                <a:spcPct val="100000"/>
              </a:lnSpc>
              <a:spcBef>
                <a:spcPts val="300"/>
              </a:spcBef>
              <a:spcAft>
                <a:spcPts val="0"/>
              </a:spcAft>
              <a:buClr>
                <a:srgbClr val="5D5D5D"/>
              </a:buClr>
              <a:buSzPts val="1600"/>
              <a:buChar char="❑"/>
            </a:pPr>
            <a:r>
              <a:rPr lang="en-US" sz="1600"/>
              <a:t>Staff information (including total staff, staff by classification, teachers by ethnicity and gender, teachers by highest degree held and years of experience, experience of campus leadership, staff salary, and teacher turnover rate information) </a:t>
            </a:r>
            <a:endParaRPr/>
          </a:p>
          <a:p>
            <a:pPr indent="-463550" lvl="0" marL="577850" rtl="0" algn="l">
              <a:lnSpc>
                <a:spcPct val="100000"/>
              </a:lnSpc>
              <a:spcBef>
                <a:spcPts val="1200"/>
              </a:spcBef>
              <a:spcAft>
                <a:spcPts val="0"/>
              </a:spcAft>
              <a:buClr>
                <a:srgbClr val="5D5D5D"/>
              </a:buClr>
              <a:buSzPts val="2000"/>
              <a:buChar char="⮚"/>
            </a:pPr>
            <a:r>
              <a:rPr b="1" lang="en-US" sz="2000"/>
              <a:t>Program Information</a:t>
            </a:r>
            <a:endParaRPr/>
          </a:p>
          <a:p>
            <a:pPr indent="-457200" lvl="1" marL="1144588" rtl="0" algn="l">
              <a:lnSpc>
                <a:spcPct val="100000"/>
              </a:lnSpc>
              <a:spcBef>
                <a:spcPts val="300"/>
              </a:spcBef>
              <a:spcAft>
                <a:spcPts val="0"/>
              </a:spcAft>
              <a:buClr>
                <a:srgbClr val="5D5D5D"/>
              </a:buClr>
              <a:buSzPts val="1600"/>
              <a:buChar char="❑"/>
            </a:pPr>
            <a:r>
              <a:rPr lang="en-US" sz="1600"/>
              <a:t>Student Enrollment by Program</a:t>
            </a:r>
            <a:endParaRPr/>
          </a:p>
          <a:p>
            <a:pPr indent="-457200" lvl="1" marL="1144588" rtl="0" algn="l">
              <a:lnSpc>
                <a:spcPct val="100000"/>
              </a:lnSpc>
              <a:spcBef>
                <a:spcPts val="300"/>
              </a:spcBef>
              <a:spcAft>
                <a:spcPts val="0"/>
              </a:spcAft>
              <a:buClr>
                <a:srgbClr val="5D5D5D"/>
              </a:buClr>
              <a:buSzPts val="1600"/>
              <a:buChar char="❑"/>
            </a:pPr>
            <a:r>
              <a:rPr lang="en-US" sz="1600"/>
              <a:t>Teachers by Program (population served)</a:t>
            </a:r>
            <a:endParaRPr/>
          </a:p>
        </p:txBody>
      </p:sp>
      <p:sp>
        <p:nvSpPr>
          <p:cNvPr id="88" name="Google Shape;88;p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9" name="Google Shape;89;p9"/>
          <p:cNvSpPr txBox="1"/>
          <p:nvPr>
            <p:ph type="title"/>
          </p:nvPr>
        </p:nvSpPr>
        <p:spPr>
          <a:xfrm>
            <a:off x="623392" y="188914"/>
            <a:ext cx="9504858" cy="113347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b="1" lang="en-US" sz="2600">
                <a:solidFill>
                  <a:srgbClr val="660000"/>
                </a:solidFill>
                <a:latin typeface="Arial"/>
                <a:ea typeface="Arial"/>
                <a:cs typeface="Arial"/>
                <a:sym typeface="Arial"/>
              </a:rPr>
              <a:t>Section 1</a:t>
            </a:r>
            <a:br>
              <a:rPr b="1" lang="en-US" sz="2600">
                <a:solidFill>
                  <a:srgbClr val="660000"/>
                </a:solidFill>
                <a:latin typeface="Arial"/>
                <a:ea typeface="Arial"/>
                <a:cs typeface="Arial"/>
                <a:sym typeface="Arial"/>
              </a:rPr>
            </a:br>
            <a:r>
              <a:rPr b="1" lang="en-US" sz="2600">
                <a:solidFill>
                  <a:srgbClr val="660000"/>
                </a:solidFill>
                <a:latin typeface="Arial"/>
                <a:ea typeface="Arial"/>
                <a:cs typeface="Arial"/>
                <a:sym typeface="Arial"/>
              </a:rPr>
              <a:t>	</a:t>
            </a:r>
            <a:r>
              <a:rPr b="1" lang="en-US" sz="2400">
                <a:solidFill>
                  <a:srgbClr val="660000"/>
                </a:solidFill>
                <a:latin typeface="Arial"/>
                <a:ea typeface="Arial"/>
                <a:cs typeface="Arial"/>
                <a:sym typeface="Arial"/>
              </a:rPr>
              <a:t>2019-20 Texas Academic Performance Report (TAPR)</a:t>
            </a:r>
            <a:endParaRPr b="1" sz="2600">
              <a:solidFill>
                <a:srgbClr val="660000"/>
              </a:solidFill>
              <a:latin typeface="Arial"/>
              <a:ea typeface="Arial"/>
              <a:cs typeface="Arial"/>
              <a:sym typeface="Arial"/>
            </a:endParaRPr>
          </a:p>
        </p:txBody>
      </p:sp>
      <p:sp>
        <p:nvSpPr>
          <p:cNvPr id="90" name="Google Shape;90;p9"/>
          <p:cNvSpPr/>
          <p:nvPr/>
        </p:nvSpPr>
        <p:spPr>
          <a:xfrm>
            <a:off x="8616280" y="2204864"/>
            <a:ext cx="3312368" cy="2016224"/>
          </a:xfrm>
          <a:prstGeom prst="horizontalScroll">
            <a:avLst>
              <a:gd fmla="val 12500" name="adj"/>
            </a:avLst>
          </a:prstGeom>
          <a:noFill/>
          <a:ln cap="flat" cmpd="sng" w="9525">
            <a:solidFill>
              <a:srgbClr val="29AAE3"/>
            </a:solidFill>
            <a:prstDash val="solid"/>
            <a:round/>
            <a:headEnd len="sm" w="sm" type="none"/>
            <a:tailEnd len="sm" w="sm" type="none"/>
          </a:ln>
        </p:spPr>
        <p:txBody>
          <a:bodyPr anchorCtr="0" anchor="ctr" bIns="45700" lIns="91425" spcFirstLastPara="1" rIns="91425" wrap="square" tIns="45700">
            <a:noAutofit/>
          </a:bodyPr>
          <a:lstStyle/>
          <a:p>
            <a:pPr indent="0" lvl="1" marL="58738" marR="0" rtl="0" algn="l">
              <a:lnSpc>
                <a:spcPct val="100000"/>
              </a:lnSpc>
              <a:spcBef>
                <a:spcPts val="0"/>
              </a:spcBef>
              <a:spcAft>
                <a:spcPts val="0"/>
              </a:spcAft>
              <a:buClr>
                <a:srgbClr val="29AAE3"/>
              </a:buClr>
              <a:buSzPts val="1800"/>
              <a:buFont typeface="Noto Sans Symbols"/>
              <a:buNone/>
            </a:pPr>
            <a:r>
              <a:rPr b="1" i="1" lang="en-US" sz="1800" u="none" cap="none" strike="noStrike">
                <a:solidFill>
                  <a:srgbClr val="29AAE3"/>
                </a:solidFill>
                <a:latin typeface="Calibri"/>
                <a:ea typeface="Calibri"/>
                <a:cs typeface="Calibri"/>
                <a:sym typeface="Calibri"/>
              </a:rPr>
              <a:t>The most recent data for this information are from the 2019-20 school year. </a:t>
            </a:r>
            <a:endParaRPr b="0" i="1" sz="1600" u="none" cap="none" strike="noStrike">
              <a:solidFill>
                <a:srgbClr val="29AAE3"/>
              </a:solidFill>
              <a:latin typeface="Calibri"/>
              <a:ea typeface="Calibri"/>
              <a:cs typeface="Calibri"/>
              <a:sym typeface="Calibri"/>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animEffect filter="fade" transition="in">
                                      <p:cBhvr>
                                        <p:cTn dur="1000"/>
                                        <p:tgtEl>
                                          <p:spTgt spid="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animEffect filter="fade" transition="in">
                                      <p:cBhvr>
                                        <p:cTn dur="1000"/>
                                        <p:tgtEl>
                                          <p:spTgt spid="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animEffect filter="fade" transition="in">
                                      <p:cBhvr>
                                        <p:cTn dur="1000"/>
                                        <p:tgtEl>
                                          <p:spTgt spid="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animEffect filter="fade" transition="in">
                                      <p:cBhvr>
                                        <p:cTn dur="1000"/>
                                        <p:tgtEl>
                                          <p:spTgt spid="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animEffect filter="fade" transition="in">
                                      <p:cBhvr>
                                        <p:cTn dur="1000"/>
                                        <p:tgtEl>
                                          <p:spTgt spid="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5" st="5"/>
                                            </p:txEl>
                                          </p:spTgt>
                                        </p:tgtEl>
                                        <p:attrNameLst>
                                          <p:attrName>style.visibility</p:attrName>
                                        </p:attrNameLst>
                                      </p:cBhvr>
                                      <p:to>
                                        <p:strVal val="visible"/>
                                      </p:to>
                                    </p:set>
                                    <p:animEffect filter="fade" transition="in">
                                      <p:cBhvr>
                                        <p:cTn dur="1000"/>
                                        <p:tgtEl>
                                          <p:spTgt spid="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6" st="6"/>
                                            </p:txEl>
                                          </p:spTgt>
                                        </p:tgtEl>
                                        <p:attrNameLst>
                                          <p:attrName>style.visibility</p:attrName>
                                        </p:attrNameLst>
                                      </p:cBhvr>
                                      <p:to>
                                        <p:strVal val="visible"/>
                                      </p:to>
                                    </p:set>
                                    <p:animEffect filter="fade" transition="in">
                                      <p:cBhvr>
                                        <p:cTn dur="1000"/>
                                        <p:tgtEl>
                                          <p:spTgt spid="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téma">
  <a:themeElements>
    <a:clrScheme name="Egyéni 2. sém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2013-03-11T13:18:39Z</dcterms:created>
  <dc:creator>ltatum</dc:creator>
</cp:coreProperties>
</file>